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12192000" cy="6858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Roboto" panose="02000000000000000000" pitchFamily="2" charset="0"/>
      <p:regular r:id="rId23"/>
      <p:bold r:id="rId24"/>
      <p:italic r:id="rId25"/>
      <p:boldItalic r:id="rId26"/>
    </p:embeddedFont>
    <p:embeddedFont>
      <p:font typeface="Roboto Black" panose="02000000000000000000" pitchFamily="2" charset="0"/>
      <p:bold r:id="rId27"/>
      <p:boldItalic r:id="rId28"/>
    </p:embeddedFont>
    <p:embeddedFont>
      <p:font typeface="Roboto Condensed" panose="02000000000000000000" pitchFamily="2" charset="0"/>
      <p:regular r:id="rId29"/>
      <p:bold r:id="rId30"/>
      <p:italic r:id="rId31"/>
      <p:boldItalic r:id="rId32"/>
    </p:embeddedFont>
    <p:embeddedFont>
      <p:font typeface="Roboto Medium" panose="02000000000000000000" pitchFamily="2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iSWrYTjVooy1NeOABMiCQOcVvFH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viewProps" Target="viewProps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" name="Google Shape;4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8:notes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3" name="Google Shape;22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9" name="Google Shape;2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2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" name="Google Shape;55;p2:notes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" name="Google Shape;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" name="Google Shape;8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" name="Google Shape;96;p4:notes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9" name="Google Shape;1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" name="Google Shape;132;p6:notes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7:notes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"/>
          <p:cNvSpPr txBox="1">
            <a:spLocks noGrp="1"/>
          </p:cNvSpPr>
          <p:nvPr>
            <p:ph type="ftr" idx="11"/>
          </p:nvPr>
        </p:nvSpPr>
        <p:spPr>
          <a:xfrm>
            <a:off x="529085" y="6375362"/>
            <a:ext cx="3962400" cy="14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dt" idx="10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11458049" y="6357230"/>
            <a:ext cx="213359" cy="15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3810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3810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3810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3810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3810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810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810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3810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title"/>
          </p:nvPr>
        </p:nvSpPr>
        <p:spPr>
          <a:xfrm>
            <a:off x="2719179" y="4447872"/>
            <a:ext cx="6759991" cy="423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body" idx="1"/>
          </p:nvPr>
        </p:nvSpPr>
        <p:spPr>
          <a:xfrm>
            <a:off x="887468" y="3030301"/>
            <a:ext cx="10423413" cy="2884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ftr" idx="11"/>
          </p:nvPr>
        </p:nvSpPr>
        <p:spPr>
          <a:xfrm>
            <a:off x="529085" y="6375362"/>
            <a:ext cx="396240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dt" idx="10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sldNum" idx="12"/>
          </p:nvPr>
        </p:nvSpPr>
        <p:spPr>
          <a:xfrm>
            <a:off x="11458049" y="6357230"/>
            <a:ext cx="213359" cy="15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3810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3810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3810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3810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3810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810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810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3810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/>
          <p:nvPr/>
        </p:nvSpPr>
        <p:spPr>
          <a:xfrm>
            <a:off x="540000" y="6317737"/>
            <a:ext cx="11125200" cy="3175"/>
          </a:xfrm>
          <a:custGeom>
            <a:avLst/>
            <a:gdLst/>
            <a:ahLst/>
            <a:cxnLst/>
            <a:rect l="l" t="t" r="r" b="b"/>
            <a:pathLst>
              <a:path w="11125200" h="3175" extrusionOk="0">
                <a:moveTo>
                  <a:pt x="0" y="3174"/>
                </a:moveTo>
                <a:lnTo>
                  <a:pt x="11124603" y="3174"/>
                </a:lnTo>
              </a:path>
              <a:path w="11125200" h="3175" extrusionOk="0">
                <a:moveTo>
                  <a:pt x="0" y="0"/>
                </a:moveTo>
                <a:lnTo>
                  <a:pt x="11124603" y="0"/>
                </a:lnTo>
              </a:path>
            </a:pathLst>
          </a:custGeom>
          <a:noFill/>
          <a:ln w="9525" cap="flat" cmpd="sng">
            <a:solidFill>
              <a:srgbClr val="231F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4"/>
          <p:cNvSpPr/>
          <p:nvPr/>
        </p:nvSpPr>
        <p:spPr>
          <a:xfrm>
            <a:off x="11446281" y="6320650"/>
            <a:ext cx="218440" cy="218440"/>
          </a:xfrm>
          <a:custGeom>
            <a:avLst/>
            <a:gdLst/>
            <a:ahLst/>
            <a:cxnLst/>
            <a:rect l="l" t="t" r="r" b="b"/>
            <a:pathLst>
              <a:path w="218440" h="218440" extrusionOk="0">
                <a:moveTo>
                  <a:pt x="218313" y="0"/>
                </a:moveTo>
                <a:lnTo>
                  <a:pt x="0" y="0"/>
                </a:lnTo>
                <a:lnTo>
                  <a:pt x="0" y="218325"/>
                </a:lnTo>
                <a:lnTo>
                  <a:pt x="218313" y="218325"/>
                </a:lnTo>
                <a:lnTo>
                  <a:pt x="218313" y="0"/>
                </a:lnTo>
                <a:close/>
              </a:path>
            </a:pathLst>
          </a:custGeom>
          <a:solidFill>
            <a:srgbClr val="EF813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Google Shape;30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162050" y="3984626"/>
            <a:ext cx="2284231" cy="2114934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14"/>
          <p:cNvSpPr txBox="1">
            <a:spLocks noGrp="1"/>
          </p:cNvSpPr>
          <p:nvPr>
            <p:ph type="title"/>
          </p:nvPr>
        </p:nvSpPr>
        <p:spPr>
          <a:xfrm>
            <a:off x="2719179" y="4447872"/>
            <a:ext cx="6759991" cy="423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body" idx="1"/>
          </p:nvPr>
        </p:nvSpPr>
        <p:spPr>
          <a:xfrm>
            <a:off x="5870479" y="1577340"/>
            <a:ext cx="45719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4"/>
          <p:cNvSpPr txBox="1">
            <a:spLocks noGrp="1"/>
          </p:cNvSpPr>
          <p:nvPr>
            <p:ph type="ftr" idx="11"/>
          </p:nvPr>
        </p:nvSpPr>
        <p:spPr>
          <a:xfrm>
            <a:off x="529085" y="6375362"/>
            <a:ext cx="3962400" cy="14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4"/>
          <p:cNvSpPr txBox="1">
            <a:spLocks noGrp="1"/>
          </p:cNvSpPr>
          <p:nvPr>
            <p:ph type="dt" idx="10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sldNum" idx="12"/>
          </p:nvPr>
        </p:nvSpPr>
        <p:spPr>
          <a:xfrm>
            <a:off x="11458049" y="6357230"/>
            <a:ext cx="213359" cy="15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3810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3810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3810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3810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3810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810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810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3810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 txBox="1">
            <a:spLocks noGrp="1"/>
          </p:cNvSpPr>
          <p:nvPr>
            <p:ph type="ctrTitle"/>
          </p:nvPr>
        </p:nvSpPr>
        <p:spPr>
          <a:xfrm>
            <a:off x="1493899" y="817600"/>
            <a:ext cx="9210550" cy="49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subTitle" idx="1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ftr" idx="11"/>
          </p:nvPr>
        </p:nvSpPr>
        <p:spPr>
          <a:xfrm>
            <a:off x="529085" y="6375362"/>
            <a:ext cx="3962400" cy="14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5"/>
          <p:cNvSpPr txBox="1">
            <a:spLocks noGrp="1"/>
          </p:cNvSpPr>
          <p:nvPr>
            <p:ph type="dt" idx="10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5"/>
          <p:cNvSpPr txBox="1">
            <a:spLocks noGrp="1"/>
          </p:cNvSpPr>
          <p:nvPr>
            <p:ph type="sldNum" idx="12"/>
          </p:nvPr>
        </p:nvSpPr>
        <p:spPr>
          <a:xfrm>
            <a:off x="11458049" y="6357230"/>
            <a:ext cx="213359" cy="15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3810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3810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3810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3810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3810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810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810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3810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529085" y="6375362"/>
            <a:ext cx="3962400" cy="14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dt" idx="10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11458049" y="6357230"/>
            <a:ext cx="213359" cy="15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3810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3810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3810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3810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3810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810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810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3810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/>
          <p:nvPr/>
        </p:nvSpPr>
        <p:spPr>
          <a:xfrm>
            <a:off x="540000" y="6317737"/>
            <a:ext cx="11125200" cy="3175"/>
          </a:xfrm>
          <a:custGeom>
            <a:avLst/>
            <a:gdLst/>
            <a:ahLst/>
            <a:cxnLst/>
            <a:rect l="l" t="t" r="r" b="b"/>
            <a:pathLst>
              <a:path w="11125200" h="3175" extrusionOk="0">
                <a:moveTo>
                  <a:pt x="0" y="3174"/>
                </a:moveTo>
                <a:lnTo>
                  <a:pt x="11124603" y="3174"/>
                </a:lnTo>
              </a:path>
              <a:path w="11125200" h="3175" extrusionOk="0">
                <a:moveTo>
                  <a:pt x="0" y="0"/>
                </a:moveTo>
                <a:lnTo>
                  <a:pt x="11124603" y="0"/>
                </a:lnTo>
              </a:path>
            </a:pathLst>
          </a:custGeom>
          <a:noFill/>
          <a:ln w="9525" cap="flat" cmpd="sng">
            <a:solidFill>
              <a:srgbClr val="231F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1"/>
          <p:cNvSpPr/>
          <p:nvPr/>
        </p:nvSpPr>
        <p:spPr>
          <a:xfrm>
            <a:off x="11446281" y="6320650"/>
            <a:ext cx="218440" cy="218440"/>
          </a:xfrm>
          <a:custGeom>
            <a:avLst/>
            <a:gdLst/>
            <a:ahLst/>
            <a:cxnLst/>
            <a:rect l="l" t="t" r="r" b="b"/>
            <a:pathLst>
              <a:path w="218440" h="218440" extrusionOk="0">
                <a:moveTo>
                  <a:pt x="218313" y="0"/>
                </a:moveTo>
                <a:lnTo>
                  <a:pt x="0" y="0"/>
                </a:lnTo>
                <a:lnTo>
                  <a:pt x="0" y="218325"/>
                </a:lnTo>
                <a:lnTo>
                  <a:pt x="218313" y="218325"/>
                </a:lnTo>
                <a:lnTo>
                  <a:pt x="218313" y="0"/>
                </a:lnTo>
                <a:close/>
              </a:path>
            </a:pathLst>
          </a:custGeom>
          <a:solidFill>
            <a:srgbClr val="EF813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1"/>
          <p:cNvSpPr txBox="1">
            <a:spLocks noGrp="1"/>
          </p:cNvSpPr>
          <p:nvPr>
            <p:ph type="title"/>
          </p:nvPr>
        </p:nvSpPr>
        <p:spPr>
          <a:xfrm>
            <a:off x="2719179" y="4447872"/>
            <a:ext cx="6759991" cy="423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body" idx="1"/>
          </p:nvPr>
        </p:nvSpPr>
        <p:spPr>
          <a:xfrm>
            <a:off x="887468" y="3030301"/>
            <a:ext cx="10423413" cy="2884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ftr" idx="11"/>
          </p:nvPr>
        </p:nvSpPr>
        <p:spPr>
          <a:xfrm>
            <a:off x="529085" y="6375362"/>
            <a:ext cx="3962400" cy="14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11"/>
          <p:cNvSpPr txBox="1">
            <a:spLocks noGrp="1"/>
          </p:cNvSpPr>
          <p:nvPr>
            <p:ph type="dt" idx="10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11"/>
          <p:cNvSpPr txBox="1">
            <a:spLocks noGrp="1"/>
          </p:cNvSpPr>
          <p:nvPr>
            <p:ph type="sldNum" idx="12"/>
          </p:nvPr>
        </p:nvSpPr>
        <p:spPr>
          <a:xfrm>
            <a:off x="11458049" y="6357230"/>
            <a:ext cx="213359" cy="15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381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381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381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381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381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81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81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381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wI94OZH8eY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hyperlink" Target="https://www.youtube.com/watch?v=NOvoAGb-uuE" TargetMode="Externa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analisateur-tp.fr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2862" y="1358901"/>
            <a:ext cx="7826276" cy="218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1" descr="Une image contenant texte, Police, symbole, logo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82862" y="3543301"/>
            <a:ext cx="7454900" cy="2283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8"/>
          <p:cNvSpPr txBox="1"/>
          <p:nvPr/>
        </p:nvSpPr>
        <p:spPr>
          <a:xfrm>
            <a:off x="10207191" y="479675"/>
            <a:ext cx="1456055" cy="2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500" b="1" i="0" u="none" strike="noStrike" cap="none">
                <a:solidFill>
                  <a:srgbClr val="214D8C"/>
                </a:solidFill>
                <a:latin typeface="Roboto"/>
                <a:ea typeface="Roboto"/>
                <a:cs typeface="Roboto"/>
                <a:sym typeface="Roboto"/>
              </a:rPr>
              <a:t>LA FORMATION</a:t>
            </a:r>
            <a:endParaRPr sz="15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4" name="Google Shape;214;p8"/>
          <p:cNvSpPr txBox="1">
            <a:spLocks noGrp="1"/>
          </p:cNvSpPr>
          <p:nvPr>
            <p:ph type="sldNum" idx="12"/>
          </p:nvPr>
        </p:nvSpPr>
        <p:spPr>
          <a:xfrm>
            <a:off x="11458049" y="6357230"/>
            <a:ext cx="213359" cy="15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425" rIns="0" bIns="0" anchor="t" anchorCtr="0">
            <a:spAutoFit/>
          </a:bodyPr>
          <a:lstStyle/>
          <a:p>
            <a:pPr marL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r-FR"/>
              <a:t>10</a:t>
            </a:fld>
            <a:endParaRPr/>
          </a:p>
        </p:txBody>
      </p:sp>
      <p:sp>
        <p:nvSpPr>
          <p:cNvPr id="215" name="Google Shape;215;p8"/>
          <p:cNvSpPr txBox="1">
            <a:spLocks noGrp="1"/>
          </p:cNvSpPr>
          <p:nvPr>
            <p:ph type="ftr" idx="11"/>
          </p:nvPr>
        </p:nvSpPr>
        <p:spPr>
          <a:xfrm>
            <a:off x="529084" y="6375364"/>
            <a:ext cx="6035511" cy="12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07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CONSTRUCTEUR DE RÉSEAUX DE CANALISATIONS - RESSOURCES PEDAGOGIQUES – JUIN 2023</a:t>
            </a:r>
            <a:endParaRPr/>
          </a:p>
        </p:txBody>
      </p:sp>
      <p:pic>
        <p:nvPicPr>
          <p:cNvPr id="216" name="Google Shape;216;p8" descr="Une image contenant logo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198" y="551545"/>
            <a:ext cx="984246" cy="984246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8"/>
          <p:cNvSpPr txBox="1"/>
          <p:nvPr/>
        </p:nvSpPr>
        <p:spPr>
          <a:xfrm>
            <a:off x="1493898" y="588096"/>
            <a:ext cx="9491602" cy="1128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9525" rIns="0" bIns="0" anchor="t" anchorCtr="0">
            <a:spAutoFit/>
          </a:bodyPr>
          <a:lstStyle/>
          <a:p>
            <a:pPr marL="12700" marR="5080" lvl="0" indent="0" algn="l" rtl="0">
              <a:lnSpc>
                <a:spcPct val="1132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fr-FR" sz="3100" b="1" i="0" u="none" strike="noStrike" cap="none">
                <a:solidFill>
                  <a:srgbClr val="214D8C"/>
                </a:solidFill>
                <a:latin typeface="Arial"/>
                <a:ea typeface="Arial"/>
                <a:cs typeface="Arial"/>
                <a:sym typeface="Arial"/>
              </a:rPr>
              <a:t>Quelles formations pour devenir constructeur(trice) de réseaux de canalisations ?</a:t>
            </a:r>
            <a:endParaRPr sz="3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8"/>
          <p:cNvSpPr txBox="1"/>
          <p:nvPr/>
        </p:nvSpPr>
        <p:spPr>
          <a:xfrm>
            <a:off x="1480444" y="2294800"/>
            <a:ext cx="9964151" cy="751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06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 dirty="0">
                <a:solidFill>
                  <a:srgbClr val="004380"/>
                </a:solidFill>
                <a:latin typeface="Open Sans"/>
                <a:ea typeface="Open Sans"/>
                <a:cs typeface="Open Sans"/>
                <a:sym typeface="Open Sans"/>
              </a:rPr>
              <a:t>Vous êtes </a:t>
            </a:r>
            <a:r>
              <a:rPr lang="fr-FR" sz="1600" b="1" i="0" u="none" strike="noStrike" cap="none" dirty="0">
                <a:solidFill>
                  <a:srgbClr val="004380"/>
                </a:solidFill>
                <a:latin typeface="Open Sans"/>
                <a:ea typeface="Open Sans"/>
                <a:cs typeface="Open Sans"/>
                <a:sym typeface="Open Sans"/>
              </a:rPr>
              <a:t>salarié€ en reconversion professionnelle ou en recherche d’emploi </a:t>
            </a:r>
            <a:r>
              <a:rPr lang="fr-FR" sz="1600" b="0" i="0" u="none" strike="noStrike" cap="none" dirty="0">
                <a:solidFill>
                  <a:srgbClr val="004380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  <a:endParaRPr dirty="0"/>
          </a:p>
          <a:p>
            <a:pPr marL="1206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rgbClr val="0043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206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rgbClr val="004380"/>
                </a:solidFill>
                <a:latin typeface="Open Sans"/>
                <a:ea typeface="Open Sans"/>
                <a:cs typeface="Open Sans"/>
                <a:sym typeface="Open Sans"/>
              </a:rPr>
              <a:t>Préparez un titre professionnel du Ministère chargé de l’emploi, à temps plein ou par alternance 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8"/>
          <p:cNvSpPr/>
          <p:nvPr/>
        </p:nvSpPr>
        <p:spPr>
          <a:xfrm>
            <a:off x="6144383" y="3653089"/>
            <a:ext cx="4429328" cy="139220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Titre professionnel de Chef de Chantier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Travaux Publics – Routes et Canalisations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/>
          </a:p>
        </p:txBody>
      </p:sp>
      <p:sp>
        <p:nvSpPr>
          <p:cNvPr id="220" name="Google Shape;220;p8"/>
          <p:cNvSpPr/>
          <p:nvPr/>
        </p:nvSpPr>
        <p:spPr>
          <a:xfrm>
            <a:off x="1507242" y="3653089"/>
            <a:ext cx="4429328" cy="139220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Titre professionnel </a:t>
            </a:r>
            <a:r>
              <a:rPr lang="fr-FR" sz="1400" b="0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de Canalisateur </a:t>
            </a:r>
            <a:endParaRPr dirty="0">
              <a:solidFill>
                <a:srgbClr val="FF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9"/>
          <p:cNvGrpSpPr/>
          <p:nvPr/>
        </p:nvGrpSpPr>
        <p:grpSpPr>
          <a:xfrm>
            <a:off x="540000" y="6317737"/>
            <a:ext cx="11125200" cy="221353"/>
            <a:chOff x="540000" y="6317737"/>
            <a:chExt cx="11125200" cy="221353"/>
          </a:xfrm>
        </p:grpSpPr>
        <p:sp>
          <p:nvSpPr>
            <p:cNvPr id="226" name="Google Shape;226;p9"/>
            <p:cNvSpPr/>
            <p:nvPr/>
          </p:nvSpPr>
          <p:spPr>
            <a:xfrm>
              <a:off x="540000" y="6317737"/>
              <a:ext cx="11125200" cy="3175"/>
            </a:xfrm>
            <a:custGeom>
              <a:avLst/>
              <a:gdLst/>
              <a:ahLst/>
              <a:cxnLst/>
              <a:rect l="l" t="t" r="r" b="b"/>
              <a:pathLst>
                <a:path w="11125200" h="3175" extrusionOk="0">
                  <a:moveTo>
                    <a:pt x="0" y="3174"/>
                  </a:moveTo>
                  <a:lnTo>
                    <a:pt x="11124603" y="3174"/>
                  </a:lnTo>
                </a:path>
                <a:path w="11125200" h="3175" extrusionOk="0">
                  <a:moveTo>
                    <a:pt x="0" y="0"/>
                  </a:moveTo>
                  <a:lnTo>
                    <a:pt x="11124603" y="0"/>
                  </a:lnTo>
                </a:path>
              </a:pathLst>
            </a:custGeom>
            <a:noFill/>
            <a:ln w="9525" cap="flat" cmpd="sng">
              <a:solidFill>
                <a:srgbClr val="231F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11446281" y="6320650"/>
              <a:ext cx="218440" cy="218440"/>
            </a:xfrm>
            <a:custGeom>
              <a:avLst/>
              <a:gdLst/>
              <a:ahLst/>
              <a:cxnLst/>
              <a:rect l="l" t="t" r="r" b="b"/>
              <a:pathLst>
                <a:path w="218440" h="218440" extrusionOk="0">
                  <a:moveTo>
                    <a:pt x="218313" y="0"/>
                  </a:moveTo>
                  <a:lnTo>
                    <a:pt x="0" y="0"/>
                  </a:lnTo>
                  <a:lnTo>
                    <a:pt x="0" y="218325"/>
                  </a:lnTo>
                  <a:lnTo>
                    <a:pt x="218313" y="218325"/>
                  </a:lnTo>
                  <a:lnTo>
                    <a:pt x="218313" y="0"/>
                  </a:lnTo>
                  <a:close/>
                </a:path>
              </a:pathLst>
            </a:custGeom>
            <a:solidFill>
              <a:srgbClr val="EF813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8" name="Google Shape;228;p9"/>
          <p:cNvSpPr txBox="1"/>
          <p:nvPr/>
        </p:nvSpPr>
        <p:spPr>
          <a:xfrm>
            <a:off x="1493899" y="817599"/>
            <a:ext cx="4703701" cy="489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fr-FR" sz="3100" b="1" i="0" u="none" strike="noStrike" cap="none">
                <a:solidFill>
                  <a:srgbClr val="214D8C"/>
                </a:solidFill>
                <a:latin typeface="Arial"/>
                <a:ea typeface="Arial"/>
                <a:cs typeface="Arial"/>
                <a:sym typeface="Arial"/>
              </a:rPr>
              <a:t>Aller plus loin</a:t>
            </a:r>
            <a:endParaRPr sz="3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9" name="Google Shape;229;p9"/>
          <p:cNvGrpSpPr/>
          <p:nvPr/>
        </p:nvGrpSpPr>
        <p:grpSpPr>
          <a:xfrm>
            <a:off x="2889500" y="2645644"/>
            <a:ext cx="2089150" cy="2463800"/>
            <a:chOff x="2889500" y="2645644"/>
            <a:chExt cx="2089150" cy="2463800"/>
          </a:xfrm>
        </p:grpSpPr>
        <p:sp>
          <p:nvSpPr>
            <p:cNvPr id="230" name="Google Shape;230;p9">
              <a:hlinkClick r:id="rId3"/>
            </p:cNvPr>
            <p:cNvSpPr/>
            <p:nvPr/>
          </p:nvSpPr>
          <p:spPr>
            <a:xfrm>
              <a:off x="2889500" y="2645644"/>
              <a:ext cx="2089150" cy="2463800"/>
            </a:xfrm>
            <a:custGeom>
              <a:avLst/>
              <a:gdLst/>
              <a:ahLst/>
              <a:cxnLst/>
              <a:rect l="l" t="t" r="r" b="b"/>
              <a:pathLst>
                <a:path w="2089150" h="2463800" extrusionOk="0">
                  <a:moveTo>
                    <a:pt x="0" y="0"/>
                  </a:moveTo>
                  <a:lnTo>
                    <a:pt x="0" y="2463800"/>
                  </a:lnTo>
                  <a:lnTo>
                    <a:pt x="2089150" y="11575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9">
              <a:hlinkClick r:id="rId3"/>
            </p:cNvPr>
            <p:cNvSpPr/>
            <p:nvPr/>
          </p:nvSpPr>
          <p:spPr>
            <a:xfrm>
              <a:off x="2889500" y="2645644"/>
              <a:ext cx="2089150" cy="2463800"/>
            </a:xfrm>
            <a:custGeom>
              <a:avLst/>
              <a:gdLst/>
              <a:ahLst/>
              <a:cxnLst/>
              <a:rect l="l" t="t" r="r" b="b"/>
              <a:pathLst>
                <a:path w="2089150" h="2463800" extrusionOk="0">
                  <a:moveTo>
                    <a:pt x="0" y="0"/>
                  </a:moveTo>
                  <a:lnTo>
                    <a:pt x="2089150" y="1157566"/>
                  </a:lnTo>
                  <a:lnTo>
                    <a:pt x="0" y="24638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2" name="Google Shape;232;p9"/>
          <p:cNvSpPr txBox="1"/>
          <p:nvPr/>
        </p:nvSpPr>
        <p:spPr>
          <a:xfrm>
            <a:off x="7569201" y="3429000"/>
            <a:ext cx="3619500" cy="991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01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fr-FR" sz="2100" b="0" i="0" u="none" strike="noStrike" cap="none">
                <a:solidFill>
                  <a:srgbClr val="214D8C"/>
                </a:solidFill>
                <a:latin typeface="Roboto Black"/>
                <a:ea typeface="Roboto Black"/>
                <a:cs typeface="Roboto Black"/>
                <a:sym typeface="Roboto Black"/>
              </a:rPr>
              <a:t>Présentation du métier</a:t>
            </a:r>
            <a:endParaRPr/>
          </a:p>
          <a:p>
            <a:pPr marL="12700" marR="5080" lvl="0" indent="0" algn="l" rtl="0">
              <a:lnSpc>
                <a:spcPct val="101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fr-FR" sz="2100" b="0" i="0" u="none" strike="noStrike" cap="none">
                <a:solidFill>
                  <a:srgbClr val="214D8C"/>
                </a:solidFill>
                <a:latin typeface="Roboto Black"/>
                <a:ea typeface="Roboto Black"/>
                <a:cs typeface="Roboto Black"/>
                <a:sym typeface="Roboto Black"/>
              </a:rPr>
              <a:t>de constructeur de réseaux </a:t>
            </a:r>
            <a:endParaRPr/>
          </a:p>
          <a:p>
            <a:pPr marL="12700" marR="5080" lvl="0" indent="0" algn="l" rtl="0">
              <a:lnSpc>
                <a:spcPct val="101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fr-FR" sz="2100" b="0" i="0" u="none" strike="noStrike" cap="none">
                <a:solidFill>
                  <a:srgbClr val="214D8C"/>
                </a:solidFill>
                <a:latin typeface="Roboto Black"/>
                <a:ea typeface="Roboto Black"/>
                <a:cs typeface="Roboto Black"/>
                <a:sym typeface="Roboto Black"/>
              </a:rPr>
              <a:t>de canalisations </a:t>
            </a:r>
            <a:endParaRPr sz="2100" b="0" i="0" u="none" strike="noStrike" cap="none">
              <a:solidFill>
                <a:srgbClr val="000000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33" name="Google Shape;233;p9"/>
          <p:cNvSpPr txBox="1">
            <a:spLocks noGrp="1"/>
          </p:cNvSpPr>
          <p:nvPr>
            <p:ph type="sldNum" idx="12"/>
          </p:nvPr>
        </p:nvSpPr>
        <p:spPr>
          <a:xfrm>
            <a:off x="11458049" y="6357230"/>
            <a:ext cx="213359" cy="15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425" rIns="0" bIns="0" anchor="t" anchorCtr="0">
            <a:spAutoFit/>
          </a:bodyPr>
          <a:lstStyle/>
          <a:p>
            <a:pPr marL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r-FR"/>
              <a:t>11</a:t>
            </a:fld>
            <a:endParaRPr/>
          </a:p>
        </p:txBody>
      </p:sp>
      <p:sp>
        <p:nvSpPr>
          <p:cNvPr id="234" name="Google Shape;234;p9"/>
          <p:cNvSpPr txBox="1">
            <a:spLocks noGrp="1"/>
          </p:cNvSpPr>
          <p:nvPr>
            <p:ph type="ftr" idx="11"/>
          </p:nvPr>
        </p:nvSpPr>
        <p:spPr>
          <a:xfrm>
            <a:off x="529084" y="6375363"/>
            <a:ext cx="4500115" cy="12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07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CONSTRUCTEUR DE RÉSEAUX DE CANALISATIONS - RESSOURCES PEDAGOGIQUES – JUIN 2023</a:t>
            </a:r>
            <a:endParaRPr/>
          </a:p>
        </p:txBody>
      </p:sp>
      <p:pic>
        <p:nvPicPr>
          <p:cNvPr id="235" name="Google Shape;235;p9" descr="Une image contenant logo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198" y="551545"/>
            <a:ext cx="984246" cy="984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9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34359" y="1923178"/>
            <a:ext cx="5703041" cy="3203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/>
          <p:nvPr/>
        </p:nvSpPr>
        <p:spPr>
          <a:xfrm>
            <a:off x="540000" y="6317999"/>
            <a:ext cx="11125200" cy="0"/>
          </a:xfrm>
          <a:custGeom>
            <a:avLst/>
            <a:gdLst/>
            <a:ahLst/>
            <a:cxnLst/>
            <a:rect l="l" t="t" r="r" b="b"/>
            <a:pathLst>
              <a:path w="11125200" h="120000" extrusionOk="0">
                <a:moveTo>
                  <a:pt x="0" y="0"/>
                </a:moveTo>
                <a:lnTo>
                  <a:pt x="11124603" y="0"/>
                </a:lnTo>
              </a:path>
            </a:pathLst>
          </a:custGeom>
          <a:noFill/>
          <a:ln w="9525" cap="flat" cmpd="sng">
            <a:solidFill>
              <a:srgbClr val="231F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0"/>
          <p:cNvSpPr txBox="1"/>
          <p:nvPr/>
        </p:nvSpPr>
        <p:spPr>
          <a:xfrm>
            <a:off x="1493899" y="817600"/>
            <a:ext cx="3535300" cy="49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fr-FR" sz="3100" b="1" i="0" u="none" strike="noStrike" cap="none">
                <a:solidFill>
                  <a:srgbClr val="214D8C"/>
                </a:solidFill>
                <a:latin typeface="Arial"/>
                <a:ea typeface="Arial"/>
                <a:cs typeface="Arial"/>
                <a:sym typeface="Arial"/>
              </a:rPr>
              <a:t>Aller plus loin</a:t>
            </a:r>
            <a:endParaRPr sz="3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0"/>
          <p:cNvSpPr txBox="1"/>
          <p:nvPr/>
        </p:nvSpPr>
        <p:spPr>
          <a:xfrm>
            <a:off x="4635626" y="4279774"/>
            <a:ext cx="3962400" cy="4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fr-FR" sz="2900" b="1" i="0" u="sng" strike="noStrike" cap="none" dirty="0">
                <a:solidFill>
                  <a:srgbClr val="EF8132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canalisateur-tp.fr</a:t>
            </a:r>
            <a:endParaRPr sz="2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Google Shape;244;p1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4813" y="2057400"/>
            <a:ext cx="2222374" cy="2222374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0"/>
          <p:cNvSpPr txBox="1">
            <a:spLocks noGrp="1"/>
          </p:cNvSpPr>
          <p:nvPr>
            <p:ph type="ftr" idx="11"/>
          </p:nvPr>
        </p:nvSpPr>
        <p:spPr>
          <a:xfrm>
            <a:off x="529084" y="6375363"/>
            <a:ext cx="4500115" cy="12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07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CONSTRUCTEUR DE RÉSEAUX DE CANALISATIONS - RESSOURCES PEDAGOGIQUES – JUIN 2023</a:t>
            </a:r>
            <a:endParaRPr/>
          </a:p>
        </p:txBody>
      </p:sp>
      <p:pic>
        <p:nvPicPr>
          <p:cNvPr id="246" name="Google Shape;246;p10" descr="Une image contenant logo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6198" y="551545"/>
            <a:ext cx="984246" cy="984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"/>
          <p:cNvSpPr/>
          <p:nvPr/>
        </p:nvSpPr>
        <p:spPr>
          <a:xfrm>
            <a:off x="6396484" y="2133600"/>
            <a:ext cx="5398805" cy="1295400"/>
          </a:xfrm>
          <a:custGeom>
            <a:avLst/>
            <a:gdLst/>
            <a:ahLst/>
            <a:cxnLst/>
            <a:rect l="l" t="t" r="r" b="b"/>
            <a:pathLst>
              <a:path w="5088890" h="1500504" extrusionOk="0">
                <a:moveTo>
                  <a:pt x="4944605" y="0"/>
                </a:moveTo>
                <a:lnTo>
                  <a:pt x="144005" y="0"/>
                </a:lnTo>
                <a:lnTo>
                  <a:pt x="98490" y="7340"/>
                </a:lnTo>
                <a:lnTo>
                  <a:pt x="58959" y="27782"/>
                </a:lnTo>
                <a:lnTo>
                  <a:pt x="27785" y="58954"/>
                </a:lnTo>
                <a:lnTo>
                  <a:pt x="7341" y="98485"/>
                </a:lnTo>
                <a:lnTo>
                  <a:pt x="0" y="144005"/>
                </a:lnTo>
                <a:lnTo>
                  <a:pt x="0" y="1356004"/>
                </a:lnTo>
                <a:lnTo>
                  <a:pt x="7341" y="1401518"/>
                </a:lnTo>
                <a:lnTo>
                  <a:pt x="27785" y="1441045"/>
                </a:lnTo>
                <a:lnTo>
                  <a:pt x="58959" y="1472215"/>
                </a:lnTo>
                <a:lnTo>
                  <a:pt x="98490" y="1492656"/>
                </a:lnTo>
                <a:lnTo>
                  <a:pt x="144005" y="1499997"/>
                </a:lnTo>
                <a:lnTo>
                  <a:pt x="4944605" y="1499997"/>
                </a:lnTo>
                <a:lnTo>
                  <a:pt x="4990120" y="1492656"/>
                </a:lnTo>
                <a:lnTo>
                  <a:pt x="5029651" y="1472215"/>
                </a:lnTo>
                <a:lnTo>
                  <a:pt x="5060824" y="1441045"/>
                </a:lnTo>
                <a:lnTo>
                  <a:pt x="5081268" y="1401518"/>
                </a:lnTo>
                <a:lnTo>
                  <a:pt x="5088610" y="1356004"/>
                </a:lnTo>
                <a:lnTo>
                  <a:pt x="5088610" y="144005"/>
                </a:lnTo>
                <a:lnTo>
                  <a:pt x="5081268" y="98485"/>
                </a:lnTo>
                <a:lnTo>
                  <a:pt x="5060824" y="58954"/>
                </a:lnTo>
                <a:lnTo>
                  <a:pt x="5029651" y="27782"/>
                </a:lnTo>
                <a:lnTo>
                  <a:pt x="4990120" y="7340"/>
                </a:lnTo>
                <a:lnTo>
                  <a:pt x="4944605" y="0"/>
                </a:lnTo>
                <a:close/>
              </a:path>
            </a:pathLst>
          </a:custGeom>
          <a:solidFill>
            <a:srgbClr val="00A4C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"/>
          <p:cNvSpPr txBox="1">
            <a:spLocks noGrp="1"/>
          </p:cNvSpPr>
          <p:nvPr>
            <p:ph type="title"/>
          </p:nvPr>
        </p:nvSpPr>
        <p:spPr>
          <a:xfrm>
            <a:off x="1493898" y="588096"/>
            <a:ext cx="11002902" cy="1128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9525" rIns="0" bIns="0" anchor="t" anchorCtr="0">
            <a:spAutoFit/>
          </a:bodyPr>
          <a:lstStyle/>
          <a:p>
            <a:pPr marL="12700" marR="5080" lvl="0" indent="0" algn="l" rtl="0">
              <a:lnSpc>
                <a:spcPct val="113225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sz="3100">
                <a:solidFill>
                  <a:srgbClr val="214D8C"/>
                </a:solidFill>
                <a:latin typeface="Arial"/>
                <a:ea typeface="Arial"/>
                <a:cs typeface="Arial"/>
                <a:sym typeface="Arial"/>
              </a:rPr>
              <a:t>Qu’est-ce qu’un(e) constructeur(trice) de réseaux</a:t>
            </a:r>
            <a:br>
              <a:rPr lang="fr-FR" sz="3100">
                <a:solidFill>
                  <a:srgbClr val="214D8C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3100">
                <a:solidFill>
                  <a:srgbClr val="214D8C"/>
                </a:solidFill>
                <a:latin typeface="Arial"/>
                <a:ea typeface="Arial"/>
                <a:cs typeface="Arial"/>
                <a:sym typeface="Arial"/>
              </a:rPr>
              <a:t>de canalisations ?</a:t>
            </a:r>
            <a:endParaRPr sz="3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"/>
          <p:cNvSpPr txBox="1"/>
          <p:nvPr/>
        </p:nvSpPr>
        <p:spPr>
          <a:xfrm>
            <a:off x="6596399" y="3575656"/>
            <a:ext cx="5199000" cy="23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fr-FR" sz="1700" b="0" i="0" u="none" strike="noStrike" cap="none" dirty="0">
                <a:solidFill>
                  <a:srgbClr val="214D8C"/>
                </a:solidFill>
                <a:latin typeface="Roboto Medium"/>
                <a:ea typeface="Roboto Medium"/>
                <a:cs typeface="Roboto Medium"/>
                <a:sym typeface="Roboto Medium"/>
              </a:rPr>
              <a:t>Le(la) constructeur(</a:t>
            </a:r>
            <a:r>
              <a:rPr lang="fr-FR" sz="1700" b="0" i="0" u="none" strike="noStrike" cap="none" dirty="0" err="1">
                <a:solidFill>
                  <a:srgbClr val="214D8C"/>
                </a:solidFill>
                <a:latin typeface="Roboto Medium"/>
                <a:ea typeface="Roboto Medium"/>
                <a:cs typeface="Roboto Medium"/>
                <a:sym typeface="Roboto Medium"/>
              </a:rPr>
              <a:t>trice</a:t>
            </a:r>
            <a:r>
              <a:rPr lang="fr-FR" sz="1700" b="0" i="0" u="none" strike="noStrike" cap="none" dirty="0">
                <a:solidFill>
                  <a:srgbClr val="214D8C"/>
                </a:solidFill>
                <a:latin typeface="Roboto Medium"/>
                <a:ea typeface="Roboto Medium"/>
                <a:cs typeface="Roboto Medium"/>
                <a:sym typeface="Roboto Medium"/>
              </a:rPr>
              <a:t>) de réseaux de canalisations pose, entretient et réhabilite 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 dirty="0">
              <a:solidFill>
                <a:srgbClr val="214D8C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-107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4D8C"/>
              </a:buClr>
              <a:buSzPts val="1700"/>
              <a:buFont typeface="Arial"/>
              <a:buChar char="•"/>
            </a:pPr>
            <a:r>
              <a:rPr lang="fr-FR" sz="1600" b="0" i="0" u="none" strike="noStrike" cap="none" dirty="0">
                <a:solidFill>
                  <a:srgbClr val="214D8C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 Toutes les canalisations de transport et de distribution d’eau potable et les réseaux d’assainissement d’eaux pluviales et d’eaux usées.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4D8C"/>
              </a:buClr>
              <a:buSzPts val="1700"/>
              <a:buFont typeface="Arial"/>
              <a:buNone/>
            </a:pPr>
            <a:endParaRPr sz="1600" b="0" i="0" u="none" strike="noStrike" cap="none" dirty="0">
              <a:solidFill>
                <a:srgbClr val="214D8C"/>
              </a:solidFill>
              <a:latin typeface="Open Sans"/>
              <a:ea typeface="Open Sans"/>
              <a:cs typeface="Open Sans"/>
              <a:sym typeface="Open Sans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</a:ext>
              </a:extLst>
            </a:endParaRPr>
          </a:p>
          <a:p>
            <a:pPr marL="0" marR="0" lvl="0" indent="-107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4D8C"/>
              </a:buClr>
              <a:buSzPts val="1700"/>
              <a:buFont typeface="Arial"/>
              <a:buChar char="•"/>
            </a:pPr>
            <a:r>
              <a:rPr lang="fr-FR" sz="1600" b="0" i="0" u="none" strike="noStrike" cap="none" dirty="0">
                <a:solidFill>
                  <a:srgbClr val="214D8C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 Tous les tuyaux transportant d’autres fluides </a:t>
            </a:r>
            <a:r>
              <a:rPr lang="fr-FR" sz="1600" b="0" i="0" u="none" strike="noStrike" cap="none" dirty="0">
                <a:solidFill>
                  <a:srgbClr val="214D8C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(chauffage urbain, gaz, …) </a:t>
            </a:r>
            <a:endParaRPr sz="1600" b="0" i="0" u="none" strike="noStrike" cap="none" dirty="0">
              <a:solidFill>
                <a:srgbClr val="214D8C"/>
              </a:solidFill>
              <a:latin typeface="Open Sans"/>
              <a:ea typeface="Open Sans"/>
              <a:cs typeface="Open Sans"/>
              <a:sym typeface="Open Sans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</a:ext>
              </a:extLst>
            </a:endParaRPr>
          </a:p>
        </p:txBody>
      </p:sp>
      <p:sp>
        <p:nvSpPr>
          <p:cNvPr id="60" name="Google Shape;60;p2"/>
          <p:cNvSpPr txBox="1">
            <a:spLocks noGrp="1"/>
          </p:cNvSpPr>
          <p:nvPr>
            <p:ph type="sldNum" idx="12"/>
          </p:nvPr>
        </p:nvSpPr>
        <p:spPr>
          <a:xfrm>
            <a:off x="11458049" y="6357230"/>
            <a:ext cx="213359" cy="15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425" rIns="0" bIns="0" anchor="t" anchorCtr="0">
            <a:spAutoFit/>
          </a:bodyPr>
          <a:lstStyle/>
          <a:p>
            <a:pPr marL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  <p:sp>
        <p:nvSpPr>
          <p:cNvPr id="61" name="Google Shape;61;p2"/>
          <p:cNvSpPr txBox="1">
            <a:spLocks noGrp="1"/>
          </p:cNvSpPr>
          <p:nvPr>
            <p:ph type="ftr" idx="11"/>
          </p:nvPr>
        </p:nvSpPr>
        <p:spPr>
          <a:xfrm>
            <a:off x="529084" y="6375364"/>
            <a:ext cx="6035511" cy="12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07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CONSTRUCTEUR DE RÉSEAUX DE CANALISATIONS - RESSOURCES PEDAGOGIQUES – JUIN 2023</a:t>
            </a:r>
            <a:endParaRPr/>
          </a:p>
        </p:txBody>
      </p:sp>
      <p:sp>
        <p:nvSpPr>
          <p:cNvPr id="62" name="Google Shape;62;p2"/>
          <p:cNvSpPr txBox="1"/>
          <p:nvPr/>
        </p:nvSpPr>
        <p:spPr>
          <a:xfrm>
            <a:off x="10654512" y="479675"/>
            <a:ext cx="1015365" cy="2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500" b="1" i="0" u="none" strike="noStrike" cap="none">
                <a:solidFill>
                  <a:srgbClr val="214D8C"/>
                </a:solidFill>
                <a:latin typeface="Roboto"/>
                <a:ea typeface="Roboto"/>
                <a:cs typeface="Roboto"/>
                <a:sym typeface="Roboto"/>
              </a:rPr>
              <a:t>LE MÉTIER</a:t>
            </a:r>
            <a:endParaRPr sz="15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" name="Google Shape;63;p2"/>
          <p:cNvSpPr txBox="1"/>
          <p:nvPr/>
        </p:nvSpPr>
        <p:spPr>
          <a:xfrm>
            <a:off x="6465259" y="2220890"/>
            <a:ext cx="5261253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“Constructeur(trice) de réseaux de canalisations, un métier essentiel pour assurer la construction et l’entretien d’un patrimoine exceptionnel, indispensable à la vie de chaque citoyen. »</a:t>
            </a:r>
            <a:endParaRPr sz="1800" b="0" i="0" u="none" strike="noStrike" cap="none">
              <a:solidFill>
                <a:srgbClr val="000000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64" name="Google Shape;64;p2" descr="Une image contenant logo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198" y="551545"/>
            <a:ext cx="984246" cy="984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2" descr="Une image contenant personne, sol, garçon, vélo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084" y="2127606"/>
            <a:ext cx="5566916" cy="3904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"/>
          <p:cNvSpPr txBox="1">
            <a:spLocks noGrp="1"/>
          </p:cNvSpPr>
          <p:nvPr>
            <p:ph type="title"/>
          </p:nvPr>
        </p:nvSpPr>
        <p:spPr>
          <a:xfrm>
            <a:off x="1480444" y="598134"/>
            <a:ext cx="9543156" cy="1128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9525" rIns="0" bIns="0" anchor="t" anchorCtr="0">
            <a:spAutoFit/>
          </a:bodyPr>
          <a:lstStyle/>
          <a:p>
            <a:pPr marL="12700" marR="5080" lvl="0" indent="0" algn="l" rtl="0">
              <a:lnSpc>
                <a:spcPct val="113225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sz="3100">
                <a:solidFill>
                  <a:srgbClr val="214D8C"/>
                </a:solidFill>
                <a:latin typeface="Arial"/>
                <a:ea typeface="Arial"/>
                <a:cs typeface="Arial"/>
                <a:sym typeface="Arial"/>
              </a:rPr>
              <a:t>Que fait un(e) constructeur(trice) de réseaux</a:t>
            </a:r>
            <a:br>
              <a:rPr lang="fr-FR" sz="3100">
                <a:solidFill>
                  <a:srgbClr val="214D8C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3100">
                <a:solidFill>
                  <a:srgbClr val="214D8C"/>
                </a:solidFill>
                <a:latin typeface="Arial"/>
                <a:ea typeface="Arial"/>
                <a:cs typeface="Arial"/>
                <a:sym typeface="Arial"/>
              </a:rPr>
              <a:t>de canalisations ?</a:t>
            </a:r>
            <a:endParaRPr sz="3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3"/>
          <p:cNvSpPr txBox="1"/>
          <p:nvPr/>
        </p:nvSpPr>
        <p:spPr>
          <a:xfrm>
            <a:off x="887901" y="4246523"/>
            <a:ext cx="5208099" cy="149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41605" marR="0" lvl="0" indent="-129538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380"/>
              </a:buClr>
              <a:buSzPts val="1600"/>
              <a:buFont typeface="Roboto Medium"/>
              <a:buChar char="•"/>
            </a:pPr>
            <a:r>
              <a:rPr lang="fr-FR" sz="1600" b="0" i="0" u="none" strike="noStrike" cap="none">
                <a:solidFill>
                  <a:srgbClr val="004380"/>
                </a:solidFill>
                <a:latin typeface="Open Sans"/>
                <a:ea typeface="Open Sans"/>
                <a:cs typeface="Open Sans"/>
                <a:sym typeface="Open Sans"/>
              </a:rPr>
              <a:t>Le(la) constructeur(trice) de réseaux de canalisations assure le transport et </a:t>
            </a:r>
            <a:r>
              <a:rPr lang="fr-FR" sz="1600" b="1" i="0" u="none" strike="noStrike" cap="none">
                <a:solidFill>
                  <a:srgbClr val="004380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la </a:t>
            </a:r>
            <a:r>
              <a:rPr lang="fr-FR" sz="1600" b="1" i="0" u="none" strike="noStrike" cap="none">
                <a:solidFill>
                  <a:srgbClr val="004380"/>
                </a:solidFill>
                <a:latin typeface="Open Sans"/>
                <a:ea typeface="Open Sans"/>
                <a:cs typeface="Open Sans"/>
                <a:sym typeface="Open Sans"/>
              </a:rPr>
              <a:t>distribution d’eau potable.</a:t>
            </a:r>
            <a:endParaRPr/>
          </a:p>
          <a:p>
            <a:pPr marL="141605" marR="0" lvl="0" indent="-129538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380"/>
              </a:buClr>
              <a:buSzPts val="1600"/>
              <a:buFont typeface="Roboto Medium"/>
              <a:buChar char="•"/>
            </a:pPr>
            <a:r>
              <a:rPr lang="fr-FR" sz="1600" b="1" i="0" u="none" strike="noStrike" cap="none">
                <a:solidFill>
                  <a:srgbClr val="004380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Les ouvrages qu’il (elle) construit participent à</a:t>
            </a:r>
            <a:r>
              <a:rPr lang="fr-FR" sz="1600" b="1" i="0" u="none" strike="noStrike" cap="none">
                <a:solidFill>
                  <a:srgbClr val="004380"/>
                </a:solidFill>
                <a:latin typeface="Open Sans"/>
                <a:ea typeface="Open Sans"/>
                <a:cs typeface="Open Sans"/>
                <a:sym typeface="Open Sans"/>
              </a:rPr>
              <a:t> l’évacuation des eaux </a:t>
            </a:r>
            <a:r>
              <a:rPr lang="fr-FR" sz="1600" b="1" i="0" u="none" strike="noStrike" cap="none">
                <a:solidFill>
                  <a:srgbClr val="004380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usées </a:t>
            </a:r>
            <a:r>
              <a:rPr lang="fr-FR" sz="1600" b="1" i="0" u="none" strike="noStrike" cap="none">
                <a:solidFill>
                  <a:srgbClr val="004380"/>
                </a:solidFill>
                <a:latin typeface="Open Sans"/>
                <a:ea typeface="Open Sans"/>
                <a:cs typeface="Open Sans"/>
                <a:sym typeface="Open Sans"/>
              </a:rPr>
              <a:t>et pluviales </a:t>
            </a:r>
            <a:r>
              <a:rPr lang="fr-FR" sz="1600" b="0" i="0" u="none" strike="noStrike" cap="none">
                <a:solidFill>
                  <a:srgbClr val="004380"/>
                </a:solidFill>
                <a:latin typeface="Open Sans"/>
                <a:ea typeface="Open Sans"/>
                <a:cs typeface="Open Sans"/>
                <a:sym typeface="Open Sans"/>
              </a:rPr>
              <a:t>et à leur retour au milieu naturel (rivières, lacs…) ou à leur réutilisation.</a:t>
            </a:r>
            <a:endParaRPr sz="1600" b="0" i="0" u="none" strike="noStrike" cap="none">
              <a:solidFill>
                <a:srgbClr val="00438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" name="Google Shape;72;p3"/>
          <p:cNvSpPr txBox="1"/>
          <p:nvPr/>
        </p:nvSpPr>
        <p:spPr>
          <a:xfrm>
            <a:off x="6384028" y="4246523"/>
            <a:ext cx="5285849" cy="997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41605" marR="0" lvl="0" indent="-129538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380"/>
              </a:buClr>
              <a:buSzPts val="1600"/>
              <a:buFont typeface="Roboto Medium"/>
              <a:buChar char="•"/>
            </a:pPr>
            <a:r>
              <a:rPr lang="fr-FR" sz="1600" b="0" i="0" u="none" strike="noStrike" cap="none">
                <a:solidFill>
                  <a:srgbClr val="004380"/>
                </a:solidFill>
                <a:latin typeface="Open Sans"/>
                <a:ea typeface="Open Sans"/>
                <a:cs typeface="Open Sans"/>
                <a:sym typeface="Open Sans"/>
              </a:rPr>
              <a:t>Il(elle) assure également </a:t>
            </a:r>
            <a:r>
              <a:rPr lang="fr-FR" sz="1600" b="1" i="0" u="none" strike="noStrike" cap="none">
                <a:solidFill>
                  <a:srgbClr val="004380"/>
                </a:solidFill>
                <a:latin typeface="Open Sans"/>
                <a:ea typeface="Open Sans"/>
                <a:cs typeface="Open Sans"/>
                <a:sym typeface="Open Sans"/>
              </a:rPr>
              <a:t>l’entretien et le renouvellement des installations existantes </a:t>
            </a:r>
            <a:r>
              <a:rPr lang="fr-FR" sz="1600" b="0" i="0" u="none" strike="noStrike" cap="none">
                <a:solidFill>
                  <a:srgbClr val="004380"/>
                </a:solidFill>
                <a:latin typeface="Open Sans"/>
                <a:ea typeface="Open Sans"/>
                <a:cs typeface="Open Sans"/>
                <a:sym typeface="Open Sans"/>
              </a:rPr>
              <a:t>en appliquant des techniques innovantes, respectueuses de l’environnement.</a:t>
            </a:r>
            <a:endParaRPr sz="17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3" name="Google Shape;73;p3"/>
          <p:cNvSpPr txBox="1"/>
          <p:nvPr/>
        </p:nvSpPr>
        <p:spPr>
          <a:xfrm>
            <a:off x="10654512" y="479675"/>
            <a:ext cx="1015365" cy="2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500" b="1" i="0" u="none" strike="noStrike" cap="none">
                <a:solidFill>
                  <a:srgbClr val="214D8C"/>
                </a:solidFill>
                <a:latin typeface="Roboto"/>
                <a:ea typeface="Roboto"/>
                <a:cs typeface="Roboto"/>
                <a:sym typeface="Roboto"/>
              </a:rPr>
              <a:t>LE MÉTIER</a:t>
            </a:r>
            <a:endParaRPr sz="15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74" name="Google Shape;74;p3"/>
          <p:cNvGrpSpPr/>
          <p:nvPr/>
        </p:nvGrpSpPr>
        <p:grpSpPr>
          <a:xfrm>
            <a:off x="3349809" y="1957851"/>
            <a:ext cx="5844434" cy="1994089"/>
            <a:chOff x="3174566" y="1944862"/>
            <a:chExt cx="5844434" cy="1994089"/>
          </a:xfrm>
        </p:grpSpPr>
        <p:sp>
          <p:nvSpPr>
            <p:cNvPr id="75" name="Google Shape;75;p3"/>
            <p:cNvSpPr/>
            <p:nvPr/>
          </p:nvSpPr>
          <p:spPr>
            <a:xfrm>
              <a:off x="5335969" y="1944862"/>
              <a:ext cx="1532890" cy="1532890"/>
            </a:xfrm>
            <a:custGeom>
              <a:avLst/>
              <a:gdLst/>
              <a:ahLst/>
              <a:cxnLst/>
              <a:rect l="l" t="t" r="r" b="b"/>
              <a:pathLst>
                <a:path w="1532890" h="1532889" extrusionOk="0">
                  <a:moveTo>
                    <a:pt x="766330" y="0"/>
                  </a:moveTo>
                  <a:lnTo>
                    <a:pt x="717865" y="1507"/>
                  </a:lnTo>
                  <a:lnTo>
                    <a:pt x="670202" y="5970"/>
                  </a:lnTo>
                  <a:lnTo>
                    <a:pt x="623429" y="13299"/>
                  </a:lnTo>
                  <a:lnTo>
                    <a:pt x="577637" y="23404"/>
                  </a:lnTo>
                  <a:lnTo>
                    <a:pt x="532916" y="36195"/>
                  </a:lnTo>
                  <a:lnTo>
                    <a:pt x="489354" y="51583"/>
                  </a:lnTo>
                  <a:lnTo>
                    <a:pt x="447043" y="69477"/>
                  </a:lnTo>
                  <a:lnTo>
                    <a:pt x="406071" y="89789"/>
                  </a:lnTo>
                  <a:lnTo>
                    <a:pt x="366529" y="112427"/>
                  </a:lnTo>
                  <a:lnTo>
                    <a:pt x="328506" y="137303"/>
                  </a:lnTo>
                  <a:lnTo>
                    <a:pt x="292092" y="164326"/>
                  </a:lnTo>
                  <a:lnTo>
                    <a:pt x="257376" y="193407"/>
                  </a:lnTo>
                  <a:lnTo>
                    <a:pt x="224450" y="224456"/>
                  </a:lnTo>
                  <a:lnTo>
                    <a:pt x="193401" y="257384"/>
                  </a:lnTo>
                  <a:lnTo>
                    <a:pt x="164321" y="292100"/>
                  </a:lnTo>
                  <a:lnTo>
                    <a:pt x="137298" y="328514"/>
                  </a:lnTo>
                  <a:lnTo>
                    <a:pt x="112423" y="366538"/>
                  </a:lnTo>
                  <a:lnTo>
                    <a:pt x="89786" y="406081"/>
                  </a:lnTo>
                  <a:lnTo>
                    <a:pt x="69475" y="447053"/>
                  </a:lnTo>
                  <a:lnTo>
                    <a:pt x="51581" y="489365"/>
                  </a:lnTo>
                  <a:lnTo>
                    <a:pt x="36194" y="532927"/>
                  </a:lnTo>
                  <a:lnTo>
                    <a:pt x="23404" y="577649"/>
                  </a:lnTo>
                  <a:lnTo>
                    <a:pt x="13299" y="623441"/>
                  </a:lnTo>
                  <a:lnTo>
                    <a:pt x="5970" y="670214"/>
                  </a:lnTo>
                  <a:lnTo>
                    <a:pt x="1507" y="717878"/>
                  </a:lnTo>
                  <a:lnTo>
                    <a:pt x="0" y="766343"/>
                  </a:lnTo>
                  <a:lnTo>
                    <a:pt x="1507" y="814806"/>
                  </a:lnTo>
                  <a:lnTo>
                    <a:pt x="5970" y="862469"/>
                  </a:lnTo>
                  <a:lnTo>
                    <a:pt x="13299" y="909241"/>
                  </a:lnTo>
                  <a:lnTo>
                    <a:pt x="23404" y="955032"/>
                  </a:lnTo>
                  <a:lnTo>
                    <a:pt x="36194" y="999753"/>
                  </a:lnTo>
                  <a:lnTo>
                    <a:pt x="51581" y="1043314"/>
                  </a:lnTo>
                  <a:lnTo>
                    <a:pt x="69475" y="1085625"/>
                  </a:lnTo>
                  <a:lnTo>
                    <a:pt x="89786" y="1126596"/>
                  </a:lnTo>
                  <a:lnTo>
                    <a:pt x="112423" y="1166139"/>
                  </a:lnTo>
                  <a:lnTo>
                    <a:pt x="137298" y="1204162"/>
                  </a:lnTo>
                  <a:lnTo>
                    <a:pt x="164321" y="1240576"/>
                  </a:lnTo>
                  <a:lnTo>
                    <a:pt x="193401" y="1275292"/>
                  </a:lnTo>
                  <a:lnTo>
                    <a:pt x="224450" y="1308219"/>
                  </a:lnTo>
                  <a:lnTo>
                    <a:pt x="257376" y="1339267"/>
                  </a:lnTo>
                  <a:lnTo>
                    <a:pt x="292092" y="1368348"/>
                  </a:lnTo>
                  <a:lnTo>
                    <a:pt x="328506" y="1395371"/>
                  </a:lnTo>
                  <a:lnTo>
                    <a:pt x="366529" y="1420247"/>
                  </a:lnTo>
                  <a:lnTo>
                    <a:pt x="406071" y="1442885"/>
                  </a:lnTo>
                  <a:lnTo>
                    <a:pt x="447043" y="1463196"/>
                  </a:lnTo>
                  <a:lnTo>
                    <a:pt x="489354" y="1481090"/>
                  </a:lnTo>
                  <a:lnTo>
                    <a:pt x="532916" y="1496478"/>
                  </a:lnTo>
                  <a:lnTo>
                    <a:pt x="577637" y="1509269"/>
                  </a:lnTo>
                  <a:lnTo>
                    <a:pt x="623429" y="1519374"/>
                  </a:lnTo>
                  <a:lnTo>
                    <a:pt x="670202" y="1526703"/>
                  </a:lnTo>
                  <a:lnTo>
                    <a:pt x="717865" y="1531166"/>
                  </a:lnTo>
                  <a:lnTo>
                    <a:pt x="766330" y="1532674"/>
                  </a:lnTo>
                  <a:lnTo>
                    <a:pt x="814795" y="1531166"/>
                  </a:lnTo>
                  <a:lnTo>
                    <a:pt x="862459" y="1526703"/>
                  </a:lnTo>
                  <a:lnTo>
                    <a:pt x="909232" y="1519374"/>
                  </a:lnTo>
                  <a:lnTo>
                    <a:pt x="955024" y="1509269"/>
                  </a:lnTo>
                  <a:lnTo>
                    <a:pt x="999746" y="1496478"/>
                  </a:lnTo>
                  <a:lnTo>
                    <a:pt x="1043308" y="1481090"/>
                  </a:lnTo>
                  <a:lnTo>
                    <a:pt x="1085620" y="1463196"/>
                  </a:lnTo>
                  <a:lnTo>
                    <a:pt x="1126592" y="1442885"/>
                  </a:lnTo>
                  <a:lnTo>
                    <a:pt x="1166135" y="1420247"/>
                  </a:lnTo>
                  <a:lnTo>
                    <a:pt x="1204159" y="1395371"/>
                  </a:lnTo>
                  <a:lnTo>
                    <a:pt x="1240574" y="1368348"/>
                  </a:lnTo>
                  <a:lnTo>
                    <a:pt x="1275290" y="1339267"/>
                  </a:lnTo>
                  <a:lnTo>
                    <a:pt x="1308217" y="1308219"/>
                  </a:lnTo>
                  <a:lnTo>
                    <a:pt x="1339266" y="1275292"/>
                  </a:lnTo>
                  <a:lnTo>
                    <a:pt x="1368347" y="1240576"/>
                  </a:lnTo>
                  <a:lnTo>
                    <a:pt x="1395371" y="1204162"/>
                  </a:lnTo>
                  <a:lnTo>
                    <a:pt x="1420246" y="1166139"/>
                  </a:lnTo>
                  <a:lnTo>
                    <a:pt x="1442885" y="1126596"/>
                  </a:lnTo>
                  <a:lnTo>
                    <a:pt x="1463196" y="1085625"/>
                  </a:lnTo>
                  <a:lnTo>
                    <a:pt x="1481090" y="1043314"/>
                  </a:lnTo>
                  <a:lnTo>
                    <a:pt x="1496478" y="999753"/>
                  </a:lnTo>
                  <a:lnTo>
                    <a:pt x="1509269" y="955032"/>
                  </a:lnTo>
                  <a:lnTo>
                    <a:pt x="1519374" y="909241"/>
                  </a:lnTo>
                  <a:lnTo>
                    <a:pt x="1526703" y="862469"/>
                  </a:lnTo>
                  <a:lnTo>
                    <a:pt x="1531166" y="814806"/>
                  </a:lnTo>
                  <a:lnTo>
                    <a:pt x="1532674" y="766343"/>
                  </a:lnTo>
                  <a:lnTo>
                    <a:pt x="1531166" y="717878"/>
                  </a:lnTo>
                  <a:lnTo>
                    <a:pt x="1526703" y="670214"/>
                  </a:lnTo>
                  <a:lnTo>
                    <a:pt x="1519374" y="623441"/>
                  </a:lnTo>
                  <a:lnTo>
                    <a:pt x="1509269" y="577649"/>
                  </a:lnTo>
                  <a:lnTo>
                    <a:pt x="1496478" y="532927"/>
                  </a:lnTo>
                  <a:lnTo>
                    <a:pt x="1481090" y="489365"/>
                  </a:lnTo>
                  <a:lnTo>
                    <a:pt x="1463196" y="447053"/>
                  </a:lnTo>
                  <a:lnTo>
                    <a:pt x="1442885" y="406081"/>
                  </a:lnTo>
                  <a:lnTo>
                    <a:pt x="1420246" y="366538"/>
                  </a:lnTo>
                  <a:lnTo>
                    <a:pt x="1395371" y="328514"/>
                  </a:lnTo>
                  <a:lnTo>
                    <a:pt x="1368347" y="292100"/>
                  </a:lnTo>
                  <a:lnTo>
                    <a:pt x="1339266" y="257384"/>
                  </a:lnTo>
                  <a:lnTo>
                    <a:pt x="1308217" y="224456"/>
                  </a:lnTo>
                  <a:lnTo>
                    <a:pt x="1275290" y="193407"/>
                  </a:lnTo>
                  <a:lnTo>
                    <a:pt x="1240574" y="164326"/>
                  </a:lnTo>
                  <a:lnTo>
                    <a:pt x="1204159" y="137303"/>
                  </a:lnTo>
                  <a:lnTo>
                    <a:pt x="1166135" y="112427"/>
                  </a:lnTo>
                  <a:lnTo>
                    <a:pt x="1126592" y="89789"/>
                  </a:lnTo>
                  <a:lnTo>
                    <a:pt x="1085620" y="69477"/>
                  </a:lnTo>
                  <a:lnTo>
                    <a:pt x="1043308" y="51583"/>
                  </a:lnTo>
                  <a:lnTo>
                    <a:pt x="999746" y="36195"/>
                  </a:lnTo>
                  <a:lnTo>
                    <a:pt x="955024" y="23404"/>
                  </a:lnTo>
                  <a:lnTo>
                    <a:pt x="909232" y="13299"/>
                  </a:lnTo>
                  <a:lnTo>
                    <a:pt x="862459" y="5970"/>
                  </a:lnTo>
                  <a:lnTo>
                    <a:pt x="814795" y="1507"/>
                  </a:lnTo>
                  <a:lnTo>
                    <a:pt x="766330" y="0"/>
                  </a:lnTo>
                  <a:close/>
                </a:path>
              </a:pathLst>
            </a:custGeom>
            <a:solidFill>
              <a:srgbClr val="00A4C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5519661" y="2128570"/>
              <a:ext cx="1165860" cy="1165860"/>
            </a:xfrm>
            <a:custGeom>
              <a:avLst/>
              <a:gdLst/>
              <a:ahLst/>
              <a:cxnLst/>
              <a:rect l="l" t="t" r="r" b="b"/>
              <a:pathLst>
                <a:path w="1165859" h="1165860" extrusionOk="0">
                  <a:moveTo>
                    <a:pt x="843826" y="753097"/>
                  </a:moveTo>
                  <a:lnTo>
                    <a:pt x="823214" y="706412"/>
                  </a:lnTo>
                  <a:lnTo>
                    <a:pt x="807504" y="691451"/>
                  </a:lnTo>
                  <a:lnTo>
                    <a:pt x="807504" y="758278"/>
                  </a:lnTo>
                  <a:lnTo>
                    <a:pt x="804392" y="776693"/>
                  </a:lnTo>
                  <a:lnTo>
                    <a:pt x="794232" y="791959"/>
                  </a:lnTo>
                  <a:lnTo>
                    <a:pt x="778713" y="802373"/>
                  </a:lnTo>
                  <a:lnTo>
                    <a:pt x="759561" y="806221"/>
                  </a:lnTo>
                  <a:lnTo>
                    <a:pt x="748195" y="805002"/>
                  </a:lnTo>
                  <a:lnTo>
                    <a:pt x="737692" y="801357"/>
                  </a:lnTo>
                  <a:lnTo>
                    <a:pt x="728395" y="795286"/>
                  </a:lnTo>
                  <a:lnTo>
                    <a:pt x="720674" y="786777"/>
                  </a:lnTo>
                  <a:lnTo>
                    <a:pt x="635127" y="677913"/>
                  </a:lnTo>
                  <a:lnTo>
                    <a:pt x="642899" y="670140"/>
                  </a:lnTo>
                  <a:lnTo>
                    <a:pt x="644207" y="668832"/>
                  </a:lnTo>
                  <a:lnTo>
                    <a:pt x="654583" y="658456"/>
                  </a:lnTo>
                  <a:lnTo>
                    <a:pt x="679196" y="633844"/>
                  </a:lnTo>
                  <a:lnTo>
                    <a:pt x="788060" y="719391"/>
                  </a:lnTo>
                  <a:lnTo>
                    <a:pt x="796023" y="727113"/>
                  </a:lnTo>
                  <a:lnTo>
                    <a:pt x="802157" y="736409"/>
                  </a:lnTo>
                  <a:lnTo>
                    <a:pt x="806107" y="746912"/>
                  </a:lnTo>
                  <a:lnTo>
                    <a:pt x="807504" y="758278"/>
                  </a:lnTo>
                  <a:lnTo>
                    <a:pt x="807504" y="691451"/>
                  </a:lnTo>
                  <a:lnTo>
                    <a:pt x="733209" y="633844"/>
                  </a:lnTo>
                  <a:lnTo>
                    <a:pt x="694753" y="604024"/>
                  </a:lnTo>
                  <a:lnTo>
                    <a:pt x="692365" y="596239"/>
                  </a:lnTo>
                  <a:lnTo>
                    <a:pt x="692086" y="595350"/>
                  </a:lnTo>
                  <a:lnTo>
                    <a:pt x="688098" y="587171"/>
                  </a:lnTo>
                  <a:lnTo>
                    <a:pt x="682891" y="579958"/>
                  </a:lnTo>
                  <a:lnTo>
                    <a:pt x="676605" y="574205"/>
                  </a:lnTo>
                  <a:lnTo>
                    <a:pt x="677900" y="572909"/>
                  </a:lnTo>
                  <a:lnTo>
                    <a:pt x="705116" y="545693"/>
                  </a:lnTo>
                  <a:lnTo>
                    <a:pt x="720674" y="548284"/>
                  </a:lnTo>
                  <a:lnTo>
                    <a:pt x="728446" y="548284"/>
                  </a:lnTo>
                  <a:lnTo>
                    <a:pt x="748093" y="545693"/>
                  </a:lnTo>
                  <a:lnTo>
                    <a:pt x="757326" y="544474"/>
                  </a:lnTo>
                  <a:lnTo>
                    <a:pt x="784504" y="533374"/>
                  </a:lnTo>
                  <a:lnTo>
                    <a:pt x="808075" y="515632"/>
                  </a:lnTo>
                  <a:lnTo>
                    <a:pt x="808278" y="515480"/>
                  </a:lnTo>
                  <a:lnTo>
                    <a:pt x="826947" y="491261"/>
                  </a:lnTo>
                  <a:lnTo>
                    <a:pt x="838898" y="461479"/>
                  </a:lnTo>
                  <a:lnTo>
                    <a:pt x="841857" y="430009"/>
                  </a:lnTo>
                  <a:lnTo>
                    <a:pt x="839012" y="414794"/>
                  </a:lnTo>
                  <a:lnTo>
                    <a:pt x="836066" y="399021"/>
                  </a:lnTo>
                  <a:lnTo>
                    <a:pt x="819175" y="365544"/>
                  </a:lnTo>
                  <a:lnTo>
                    <a:pt x="812698" y="364236"/>
                  </a:lnTo>
                  <a:lnTo>
                    <a:pt x="808647" y="364236"/>
                  </a:lnTo>
                  <a:lnTo>
                    <a:pt x="808647" y="430326"/>
                  </a:lnTo>
                  <a:lnTo>
                    <a:pt x="808164" y="445744"/>
                  </a:lnTo>
                  <a:lnTo>
                    <a:pt x="777227" y="499872"/>
                  </a:lnTo>
                  <a:lnTo>
                    <a:pt x="718248" y="515632"/>
                  </a:lnTo>
                  <a:lnTo>
                    <a:pt x="688263" y="505523"/>
                  </a:lnTo>
                  <a:lnTo>
                    <a:pt x="671423" y="490296"/>
                  </a:lnTo>
                  <a:lnTo>
                    <a:pt x="671423" y="531444"/>
                  </a:lnTo>
                  <a:lnTo>
                    <a:pt x="661060" y="541807"/>
                  </a:lnTo>
                  <a:lnTo>
                    <a:pt x="661060" y="605320"/>
                  </a:lnTo>
                  <a:lnTo>
                    <a:pt x="607923" y="658456"/>
                  </a:lnTo>
                  <a:lnTo>
                    <a:pt x="604024" y="657161"/>
                  </a:lnTo>
                  <a:lnTo>
                    <a:pt x="601421" y="654570"/>
                  </a:lnTo>
                  <a:lnTo>
                    <a:pt x="598843" y="649376"/>
                  </a:lnTo>
                  <a:lnTo>
                    <a:pt x="642912" y="605307"/>
                  </a:lnTo>
                  <a:lnTo>
                    <a:pt x="651979" y="596239"/>
                  </a:lnTo>
                  <a:lnTo>
                    <a:pt x="655878" y="597535"/>
                  </a:lnTo>
                  <a:lnTo>
                    <a:pt x="659765" y="601421"/>
                  </a:lnTo>
                  <a:lnTo>
                    <a:pt x="661060" y="605320"/>
                  </a:lnTo>
                  <a:lnTo>
                    <a:pt x="661060" y="541807"/>
                  </a:lnTo>
                  <a:lnTo>
                    <a:pt x="629945" y="572909"/>
                  </a:lnTo>
                  <a:lnTo>
                    <a:pt x="607910" y="550875"/>
                  </a:lnTo>
                  <a:lnTo>
                    <a:pt x="607910" y="596239"/>
                  </a:lnTo>
                  <a:lnTo>
                    <a:pt x="598843" y="605307"/>
                  </a:lnTo>
                  <a:lnTo>
                    <a:pt x="580580" y="587171"/>
                  </a:lnTo>
                  <a:lnTo>
                    <a:pt x="574205" y="580847"/>
                  </a:lnTo>
                  <a:lnTo>
                    <a:pt x="574205" y="628650"/>
                  </a:lnTo>
                  <a:lnTo>
                    <a:pt x="534035" y="668832"/>
                  </a:lnTo>
                  <a:lnTo>
                    <a:pt x="526275" y="656691"/>
                  </a:lnTo>
                  <a:lnTo>
                    <a:pt x="516890" y="645896"/>
                  </a:lnTo>
                  <a:lnTo>
                    <a:pt x="516890" y="735469"/>
                  </a:lnTo>
                  <a:lnTo>
                    <a:pt x="506806" y="766038"/>
                  </a:lnTo>
                  <a:lnTo>
                    <a:pt x="497674" y="778649"/>
                  </a:lnTo>
                  <a:lnTo>
                    <a:pt x="486232" y="789203"/>
                  </a:lnTo>
                  <a:lnTo>
                    <a:pt x="473087" y="797572"/>
                  </a:lnTo>
                  <a:lnTo>
                    <a:pt x="458851" y="803630"/>
                  </a:lnTo>
                  <a:lnTo>
                    <a:pt x="473113" y="778992"/>
                  </a:lnTo>
                  <a:lnTo>
                    <a:pt x="475703" y="773811"/>
                  </a:lnTo>
                  <a:lnTo>
                    <a:pt x="475703" y="768629"/>
                  </a:lnTo>
                  <a:lnTo>
                    <a:pt x="473113" y="763447"/>
                  </a:lnTo>
                  <a:lnTo>
                    <a:pt x="461784" y="740130"/>
                  </a:lnTo>
                  <a:lnTo>
                    <a:pt x="451078" y="718070"/>
                  </a:lnTo>
                  <a:lnTo>
                    <a:pt x="448487" y="712901"/>
                  </a:lnTo>
                  <a:lnTo>
                    <a:pt x="443306" y="709002"/>
                  </a:lnTo>
                  <a:lnTo>
                    <a:pt x="435521" y="709002"/>
                  </a:lnTo>
                  <a:lnTo>
                    <a:pt x="384975" y="711593"/>
                  </a:lnTo>
                  <a:lnTo>
                    <a:pt x="379793" y="711593"/>
                  </a:lnTo>
                  <a:lnTo>
                    <a:pt x="374599" y="715479"/>
                  </a:lnTo>
                  <a:lnTo>
                    <a:pt x="371995" y="719391"/>
                  </a:lnTo>
                  <a:lnTo>
                    <a:pt x="357746" y="744004"/>
                  </a:lnTo>
                  <a:lnTo>
                    <a:pt x="355371" y="728789"/>
                  </a:lnTo>
                  <a:lnTo>
                    <a:pt x="365531" y="683082"/>
                  </a:lnTo>
                  <a:lnTo>
                    <a:pt x="399796" y="650989"/>
                  </a:lnTo>
                  <a:lnTo>
                    <a:pt x="430491" y="643064"/>
                  </a:lnTo>
                  <a:lnTo>
                    <a:pt x="446214" y="643547"/>
                  </a:lnTo>
                  <a:lnTo>
                    <a:pt x="500608" y="675817"/>
                  </a:lnTo>
                  <a:lnTo>
                    <a:pt x="516890" y="735469"/>
                  </a:lnTo>
                  <a:lnTo>
                    <a:pt x="516890" y="645896"/>
                  </a:lnTo>
                  <a:lnTo>
                    <a:pt x="516686" y="645655"/>
                  </a:lnTo>
                  <a:lnTo>
                    <a:pt x="513702" y="643064"/>
                  </a:lnTo>
                  <a:lnTo>
                    <a:pt x="505409" y="635838"/>
                  </a:lnTo>
                  <a:lnTo>
                    <a:pt x="492544" y="627354"/>
                  </a:lnTo>
                  <a:lnTo>
                    <a:pt x="506793" y="613105"/>
                  </a:lnTo>
                  <a:lnTo>
                    <a:pt x="532726" y="587171"/>
                  </a:lnTo>
                  <a:lnTo>
                    <a:pt x="574205" y="628650"/>
                  </a:lnTo>
                  <a:lnTo>
                    <a:pt x="574205" y="580847"/>
                  </a:lnTo>
                  <a:lnTo>
                    <a:pt x="412191" y="419963"/>
                  </a:lnTo>
                  <a:lnTo>
                    <a:pt x="407009" y="417372"/>
                  </a:lnTo>
                  <a:lnTo>
                    <a:pt x="381088" y="417372"/>
                  </a:lnTo>
                  <a:lnTo>
                    <a:pt x="359041" y="372008"/>
                  </a:lnTo>
                  <a:lnTo>
                    <a:pt x="374599" y="356450"/>
                  </a:lnTo>
                  <a:lnTo>
                    <a:pt x="419963" y="379780"/>
                  </a:lnTo>
                  <a:lnTo>
                    <a:pt x="419963" y="405701"/>
                  </a:lnTo>
                  <a:lnTo>
                    <a:pt x="421259" y="409587"/>
                  </a:lnTo>
                  <a:lnTo>
                    <a:pt x="607910" y="596239"/>
                  </a:lnTo>
                  <a:lnTo>
                    <a:pt x="607910" y="550875"/>
                  </a:lnTo>
                  <a:lnTo>
                    <a:pt x="588467" y="531431"/>
                  </a:lnTo>
                  <a:lnTo>
                    <a:pt x="613105" y="506793"/>
                  </a:lnTo>
                  <a:lnTo>
                    <a:pt x="629945" y="489966"/>
                  </a:lnTo>
                  <a:lnTo>
                    <a:pt x="637692" y="502094"/>
                  </a:lnTo>
                  <a:lnTo>
                    <a:pt x="647268" y="513130"/>
                  </a:lnTo>
                  <a:lnTo>
                    <a:pt x="658558" y="522947"/>
                  </a:lnTo>
                  <a:lnTo>
                    <a:pt x="671423" y="531444"/>
                  </a:lnTo>
                  <a:lnTo>
                    <a:pt x="671423" y="490296"/>
                  </a:lnTo>
                  <a:lnTo>
                    <a:pt x="671068" y="489966"/>
                  </a:lnTo>
                  <a:lnTo>
                    <a:pt x="663359" y="482981"/>
                  </a:lnTo>
                  <a:lnTo>
                    <a:pt x="649389" y="454482"/>
                  </a:lnTo>
                  <a:lnTo>
                    <a:pt x="657161" y="392747"/>
                  </a:lnTo>
                  <a:lnTo>
                    <a:pt x="690880" y="361213"/>
                  </a:lnTo>
                  <a:lnTo>
                    <a:pt x="705116" y="355168"/>
                  </a:lnTo>
                  <a:lnTo>
                    <a:pt x="690867" y="379793"/>
                  </a:lnTo>
                  <a:lnTo>
                    <a:pt x="688263" y="384975"/>
                  </a:lnTo>
                  <a:lnTo>
                    <a:pt x="688263" y="390169"/>
                  </a:lnTo>
                  <a:lnTo>
                    <a:pt x="690867" y="395351"/>
                  </a:lnTo>
                  <a:lnTo>
                    <a:pt x="712901" y="440715"/>
                  </a:lnTo>
                  <a:lnTo>
                    <a:pt x="715492" y="447192"/>
                  </a:lnTo>
                  <a:lnTo>
                    <a:pt x="721969" y="449795"/>
                  </a:lnTo>
                  <a:lnTo>
                    <a:pt x="728446" y="449795"/>
                  </a:lnTo>
                  <a:lnTo>
                    <a:pt x="778992" y="447192"/>
                  </a:lnTo>
                  <a:lnTo>
                    <a:pt x="784174" y="447192"/>
                  </a:lnTo>
                  <a:lnTo>
                    <a:pt x="789368" y="443306"/>
                  </a:lnTo>
                  <a:lnTo>
                    <a:pt x="791959" y="439420"/>
                  </a:lnTo>
                  <a:lnTo>
                    <a:pt x="805472" y="416077"/>
                  </a:lnTo>
                  <a:lnTo>
                    <a:pt x="806221" y="414794"/>
                  </a:lnTo>
                  <a:lnTo>
                    <a:pt x="808647" y="430326"/>
                  </a:lnTo>
                  <a:lnTo>
                    <a:pt x="808647" y="364236"/>
                  </a:lnTo>
                  <a:lnTo>
                    <a:pt x="802335" y="364236"/>
                  </a:lnTo>
                  <a:lnTo>
                    <a:pt x="797140" y="368122"/>
                  </a:lnTo>
                  <a:lnTo>
                    <a:pt x="794550" y="372008"/>
                  </a:lnTo>
                  <a:lnTo>
                    <a:pt x="768629" y="416077"/>
                  </a:lnTo>
                  <a:lnTo>
                    <a:pt x="737527" y="416077"/>
                  </a:lnTo>
                  <a:lnTo>
                    <a:pt x="724560" y="388848"/>
                  </a:lnTo>
                  <a:lnTo>
                    <a:pt x="744372" y="355168"/>
                  </a:lnTo>
                  <a:lnTo>
                    <a:pt x="750481" y="344792"/>
                  </a:lnTo>
                  <a:lnTo>
                    <a:pt x="753071" y="339610"/>
                  </a:lnTo>
                  <a:lnTo>
                    <a:pt x="753071" y="334416"/>
                  </a:lnTo>
                  <a:lnTo>
                    <a:pt x="747877" y="324053"/>
                  </a:lnTo>
                  <a:lnTo>
                    <a:pt x="742708" y="321462"/>
                  </a:lnTo>
                  <a:lnTo>
                    <a:pt x="737514" y="320154"/>
                  </a:lnTo>
                  <a:lnTo>
                    <a:pt x="705205" y="321932"/>
                  </a:lnTo>
                  <a:lnTo>
                    <a:pt x="649833" y="350774"/>
                  </a:lnTo>
                  <a:lnTo>
                    <a:pt x="621157" y="395008"/>
                  </a:lnTo>
                  <a:lnTo>
                    <a:pt x="614794" y="435673"/>
                  </a:lnTo>
                  <a:lnTo>
                    <a:pt x="616966" y="456247"/>
                  </a:lnTo>
                  <a:lnTo>
                    <a:pt x="566420" y="506793"/>
                  </a:lnTo>
                  <a:lnTo>
                    <a:pt x="452374" y="394042"/>
                  </a:lnTo>
                  <a:lnTo>
                    <a:pt x="452374" y="361645"/>
                  </a:lnTo>
                  <a:lnTo>
                    <a:pt x="448462" y="356450"/>
                  </a:lnTo>
                  <a:lnTo>
                    <a:pt x="378485" y="321462"/>
                  </a:lnTo>
                  <a:lnTo>
                    <a:pt x="371995" y="318871"/>
                  </a:lnTo>
                  <a:lnTo>
                    <a:pt x="364223" y="320167"/>
                  </a:lnTo>
                  <a:lnTo>
                    <a:pt x="322757" y="361645"/>
                  </a:lnTo>
                  <a:lnTo>
                    <a:pt x="321665" y="368122"/>
                  </a:lnTo>
                  <a:lnTo>
                    <a:pt x="321551" y="369570"/>
                  </a:lnTo>
                  <a:lnTo>
                    <a:pt x="325335" y="374611"/>
                  </a:lnTo>
                  <a:lnTo>
                    <a:pt x="360337" y="444588"/>
                  </a:lnTo>
                  <a:lnTo>
                    <a:pt x="365518" y="448487"/>
                  </a:lnTo>
                  <a:lnTo>
                    <a:pt x="397916" y="448487"/>
                  </a:lnTo>
                  <a:lnTo>
                    <a:pt x="511987" y="562559"/>
                  </a:lnTo>
                  <a:lnTo>
                    <a:pt x="461441" y="613105"/>
                  </a:lnTo>
                  <a:lnTo>
                    <a:pt x="448576" y="610933"/>
                  </a:lnTo>
                  <a:lnTo>
                    <a:pt x="435356" y="610349"/>
                  </a:lnTo>
                  <a:lnTo>
                    <a:pt x="387172" y="622338"/>
                  </a:lnTo>
                  <a:lnTo>
                    <a:pt x="352691" y="649401"/>
                  </a:lnTo>
                  <a:lnTo>
                    <a:pt x="327647" y="697318"/>
                  </a:lnTo>
                  <a:lnTo>
                    <a:pt x="324688" y="728789"/>
                  </a:lnTo>
                  <a:lnTo>
                    <a:pt x="330479" y="759777"/>
                  </a:lnTo>
                  <a:lnTo>
                    <a:pt x="344779" y="788085"/>
                  </a:lnTo>
                  <a:lnTo>
                    <a:pt x="347370" y="793267"/>
                  </a:lnTo>
                  <a:lnTo>
                    <a:pt x="353847" y="795858"/>
                  </a:lnTo>
                  <a:lnTo>
                    <a:pt x="359029" y="794562"/>
                  </a:lnTo>
                  <a:lnTo>
                    <a:pt x="364210" y="794562"/>
                  </a:lnTo>
                  <a:lnTo>
                    <a:pt x="369404" y="790676"/>
                  </a:lnTo>
                  <a:lnTo>
                    <a:pt x="371995" y="786777"/>
                  </a:lnTo>
                  <a:lnTo>
                    <a:pt x="397154" y="744004"/>
                  </a:lnTo>
                  <a:lnTo>
                    <a:pt x="397916" y="742721"/>
                  </a:lnTo>
                  <a:lnTo>
                    <a:pt x="429031" y="740130"/>
                  </a:lnTo>
                  <a:lnTo>
                    <a:pt x="441998" y="767346"/>
                  </a:lnTo>
                  <a:lnTo>
                    <a:pt x="416077" y="811415"/>
                  </a:lnTo>
                  <a:lnTo>
                    <a:pt x="413486" y="816597"/>
                  </a:lnTo>
                  <a:lnTo>
                    <a:pt x="413486" y="821791"/>
                  </a:lnTo>
                  <a:lnTo>
                    <a:pt x="418668" y="832154"/>
                  </a:lnTo>
                  <a:lnTo>
                    <a:pt x="423900" y="834758"/>
                  </a:lnTo>
                  <a:lnTo>
                    <a:pt x="429044" y="836053"/>
                  </a:lnTo>
                  <a:lnTo>
                    <a:pt x="438124" y="836053"/>
                  </a:lnTo>
                  <a:lnTo>
                    <a:pt x="494665" y="820661"/>
                  </a:lnTo>
                  <a:lnTo>
                    <a:pt x="536638" y="778992"/>
                  </a:lnTo>
                  <a:lnTo>
                    <a:pt x="550392" y="739800"/>
                  </a:lnTo>
                  <a:lnTo>
                    <a:pt x="551738" y="719391"/>
                  </a:lnTo>
                  <a:lnTo>
                    <a:pt x="551637" y="718070"/>
                  </a:lnTo>
                  <a:lnTo>
                    <a:pt x="549592" y="698652"/>
                  </a:lnTo>
                  <a:lnTo>
                    <a:pt x="578104" y="670140"/>
                  </a:lnTo>
                  <a:lnTo>
                    <a:pt x="584403" y="676617"/>
                  </a:lnTo>
                  <a:lnTo>
                    <a:pt x="591553" y="682129"/>
                  </a:lnTo>
                  <a:lnTo>
                    <a:pt x="599427" y="686181"/>
                  </a:lnTo>
                  <a:lnTo>
                    <a:pt x="607910" y="688289"/>
                  </a:lnTo>
                  <a:lnTo>
                    <a:pt x="697357" y="803643"/>
                  </a:lnTo>
                  <a:lnTo>
                    <a:pt x="710399" y="816711"/>
                  </a:lnTo>
                  <a:lnTo>
                    <a:pt x="725868" y="826490"/>
                  </a:lnTo>
                  <a:lnTo>
                    <a:pt x="743292" y="832624"/>
                  </a:lnTo>
                  <a:lnTo>
                    <a:pt x="762165" y="834758"/>
                  </a:lnTo>
                  <a:lnTo>
                    <a:pt x="794054" y="828370"/>
                  </a:lnTo>
                  <a:lnTo>
                    <a:pt x="820000" y="810933"/>
                  </a:lnTo>
                  <a:lnTo>
                    <a:pt x="823175" y="806221"/>
                  </a:lnTo>
                  <a:lnTo>
                    <a:pt x="837438" y="784987"/>
                  </a:lnTo>
                  <a:lnTo>
                    <a:pt x="843826" y="753097"/>
                  </a:lnTo>
                  <a:close/>
                </a:path>
                <a:path w="1165859" h="1165860" extrusionOk="0">
                  <a:moveTo>
                    <a:pt x="1165263" y="653275"/>
                  </a:moveTo>
                  <a:lnTo>
                    <a:pt x="1165250" y="511987"/>
                  </a:lnTo>
                  <a:lnTo>
                    <a:pt x="1143215" y="480885"/>
                  </a:lnTo>
                  <a:lnTo>
                    <a:pt x="1100442" y="465645"/>
                  </a:lnTo>
                  <a:lnTo>
                    <a:pt x="1100442" y="629945"/>
                  </a:lnTo>
                  <a:lnTo>
                    <a:pt x="995451" y="667524"/>
                  </a:lnTo>
                  <a:lnTo>
                    <a:pt x="933246" y="788060"/>
                  </a:lnTo>
                  <a:lnTo>
                    <a:pt x="930490" y="801509"/>
                  </a:lnTo>
                  <a:lnTo>
                    <a:pt x="931608" y="807923"/>
                  </a:lnTo>
                  <a:lnTo>
                    <a:pt x="934542" y="813981"/>
                  </a:lnTo>
                  <a:lnTo>
                    <a:pt x="982497" y="915085"/>
                  </a:lnTo>
                  <a:lnTo>
                    <a:pt x="915085" y="982484"/>
                  </a:lnTo>
                  <a:lnTo>
                    <a:pt x="813993" y="934529"/>
                  </a:lnTo>
                  <a:lnTo>
                    <a:pt x="807758" y="932319"/>
                  </a:lnTo>
                  <a:lnTo>
                    <a:pt x="801027" y="931456"/>
                  </a:lnTo>
                  <a:lnTo>
                    <a:pt x="794308" y="931799"/>
                  </a:lnTo>
                  <a:lnTo>
                    <a:pt x="788073" y="933234"/>
                  </a:lnTo>
                  <a:lnTo>
                    <a:pt x="685673" y="977315"/>
                  </a:lnTo>
                  <a:lnTo>
                    <a:pt x="629945" y="1101737"/>
                  </a:lnTo>
                  <a:lnTo>
                    <a:pt x="534022" y="1101737"/>
                  </a:lnTo>
                  <a:lnTo>
                    <a:pt x="497382" y="999363"/>
                  </a:lnTo>
                  <a:lnTo>
                    <a:pt x="488251" y="983792"/>
                  </a:lnTo>
                  <a:lnTo>
                    <a:pt x="484593" y="980719"/>
                  </a:lnTo>
                  <a:lnTo>
                    <a:pt x="478294" y="977315"/>
                  </a:lnTo>
                  <a:lnTo>
                    <a:pt x="375869" y="934529"/>
                  </a:lnTo>
                  <a:lnTo>
                    <a:pt x="369125" y="932370"/>
                  </a:lnTo>
                  <a:lnTo>
                    <a:pt x="362458" y="931786"/>
                  </a:lnTo>
                  <a:lnTo>
                    <a:pt x="356044" y="932903"/>
                  </a:lnTo>
                  <a:lnTo>
                    <a:pt x="349986" y="935837"/>
                  </a:lnTo>
                  <a:lnTo>
                    <a:pt x="248881" y="983792"/>
                  </a:lnTo>
                  <a:lnTo>
                    <a:pt x="181483" y="916381"/>
                  </a:lnTo>
                  <a:lnTo>
                    <a:pt x="229438" y="815289"/>
                  </a:lnTo>
                  <a:lnTo>
                    <a:pt x="231648" y="809040"/>
                  </a:lnTo>
                  <a:lnTo>
                    <a:pt x="232511" y="802322"/>
                  </a:lnTo>
                  <a:lnTo>
                    <a:pt x="232168" y="795604"/>
                  </a:lnTo>
                  <a:lnTo>
                    <a:pt x="230733" y="789368"/>
                  </a:lnTo>
                  <a:lnTo>
                    <a:pt x="187960" y="686968"/>
                  </a:lnTo>
                  <a:lnTo>
                    <a:pt x="63525" y="629945"/>
                  </a:lnTo>
                  <a:lnTo>
                    <a:pt x="63525" y="534022"/>
                  </a:lnTo>
                  <a:lnTo>
                    <a:pt x="168503" y="496443"/>
                  </a:lnTo>
                  <a:lnTo>
                    <a:pt x="230720" y="375894"/>
                  </a:lnTo>
                  <a:lnTo>
                    <a:pt x="233476" y="362458"/>
                  </a:lnTo>
                  <a:lnTo>
                    <a:pt x="232359" y="356031"/>
                  </a:lnTo>
                  <a:lnTo>
                    <a:pt x="229425" y="349973"/>
                  </a:lnTo>
                  <a:lnTo>
                    <a:pt x="181470" y="248881"/>
                  </a:lnTo>
                  <a:lnTo>
                    <a:pt x="248869" y="181470"/>
                  </a:lnTo>
                  <a:lnTo>
                    <a:pt x="349973" y="229425"/>
                  </a:lnTo>
                  <a:lnTo>
                    <a:pt x="356209" y="231635"/>
                  </a:lnTo>
                  <a:lnTo>
                    <a:pt x="362940" y="232511"/>
                  </a:lnTo>
                  <a:lnTo>
                    <a:pt x="369658" y="232168"/>
                  </a:lnTo>
                  <a:lnTo>
                    <a:pt x="375894" y="230720"/>
                  </a:lnTo>
                  <a:lnTo>
                    <a:pt x="478282" y="187947"/>
                  </a:lnTo>
                  <a:lnTo>
                    <a:pt x="534022" y="63525"/>
                  </a:lnTo>
                  <a:lnTo>
                    <a:pt x="629932" y="63525"/>
                  </a:lnTo>
                  <a:lnTo>
                    <a:pt x="667524" y="168516"/>
                  </a:lnTo>
                  <a:lnTo>
                    <a:pt x="788060" y="230720"/>
                  </a:lnTo>
                  <a:lnTo>
                    <a:pt x="801509" y="233476"/>
                  </a:lnTo>
                  <a:lnTo>
                    <a:pt x="807935" y="232359"/>
                  </a:lnTo>
                  <a:lnTo>
                    <a:pt x="813981" y="229425"/>
                  </a:lnTo>
                  <a:lnTo>
                    <a:pt x="915085" y="181470"/>
                  </a:lnTo>
                  <a:lnTo>
                    <a:pt x="982484" y="248881"/>
                  </a:lnTo>
                  <a:lnTo>
                    <a:pt x="934529" y="349973"/>
                  </a:lnTo>
                  <a:lnTo>
                    <a:pt x="932319" y="356209"/>
                  </a:lnTo>
                  <a:lnTo>
                    <a:pt x="931519" y="362458"/>
                  </a:lnTo>
                  <a:lnTo>
                    <a:pt x="931519" y="364236"/>
                  </a:lnTo>
                  <a:lnTo>
                    <a:pt x="976007" y="478294"/>
                  </a:lnTo>
                  <a:lnTo>
                    <a:pt x="1100429" y="534022"/>
                  </a:lnTo>
                  <a:lnTo>
                    <a:pt x="1100442" y="629945"/>
                  </a:lnTo>
                  <a:lnTo>
                    <a:pt x="1100442" y="465645"/>
                  </a:lnTo>
                  <a:lnTo>
                    <a:pt x="1030452" y="440702"/>
                  </a:lnTo>
                  <a:lnTo>
                    <a:pt x="999337" y="364236"/>
                  </a:lnTo>
                  <a:lnTo>
                    <a:pt x="1051179" y="256654"/>
                  </a:lnTo>
                  <a:lnTo>
                    <a:pt x="1054366" y="246786"/>
                  </a:lnTo>
                  <a:lnTo>
                    <a:pt x="1054265" y="237045"/>
                  </a:lnTo>
                  <a:lnTo>
                    <a:pt x="1051001" y="228028"/>
                  </a:lnTo>
                  <a:lnTo>
                    <a:pt x="1044702" y="220357"/>
                  </a:lnTo>
                  <a:lnTo>
                    <a:pt x="1005814" y="181470"/>
                  </a:lnTo>
                  <a:lnTo>
                    <a:pt x="990257" y="165912"/>
                  </a:lnTo>
                  <a:lnTo>
                    <a:pt x="944905" y="120561"/>
                  </a:lnTo>
                  <a:lnTo>
                    <a:pt x="937044" y="114985"/>
                  </a:lnTo>
                  <a:lnTo>
                    <a:pt x="927735" y="111963"/>
                  </a:lnTo>
                  <a:lnTo>
                    <a:pt x="917930" y="111620"/>
                  </a:lnTo>
                  <a:lnTo>
                    <a:pt x="908608" y="114071"/>
                  </a:lnTo>
                  <a:lnTo>
                    <a:pt x="801027" y="165912"/>
                  </a:lnTo>
                  <a:lnTo>
                    <a:pt x="724560" y="134797"/>
                  </a:lnTo>
                  <a:lnTo>
                    <a:pt x="699160" y="63525"/>
                  </a:lnTo>
                  <a:lnTo>
                    <a:pt x="684377" y="22034"/>
                  </a:lnTo>
                  <a:lnTo>
                    <a:pt x="679335" y="13119"/>
                  </a:lnTo>
                  <a:lnTo>
                    <a:pt x="672223" y="6159"/>
                  </a:lnTo>
                  <a:lnTo>
                    <a:pt x="663422" y="1625"/>
                  </a:lnTo>
                  <a:lnTo>
                    <a:pt x="653275" y="0"/>
                  </a:lnTo>
                  <a:lnTo>
                    <a:pt x="511987" y="0"/>
                  </a:lnTo>
                  <a:lnTo>
                    <a:pt x="480885" y="22034"/>
                  </a:lnTo>
                  <a:lnTo>
                    <a:pt x="440702" y="134797"/>
                  </a:lnTo>
                  <a:lnTo>
                    <a:pt x="364236" y="165912"/>
                  </a:lnTo>
                  <a:lnTo>
                    <a:pt x="256654" y="114071"/>
                  </a:lnTo>
                  <a:lnTo>
                    <a:pt x="246786" y="110896"/>
                  </a:lnTo>
                  <a:lnTo>
                    <a:pt x="237045" y="110998"/>
                  </a:lnTo>
                  <a:lnTo>
                    <a:pt x="120548" y="220357"/>
                  </a:lnTo>
                  <a:lnTo>
                    <a:pt x="111620" y="247345"/>
                  </a:lnTo>
                  <a:lnTo>
                    <a:pt x="114071" y="256654"/>
                  </a:lnTo>
                  <a:lnTo>
                    <a:pt x="165912" y="364236"/>
                  </a:lnTo>
                  <a:lnTo>
                    <a:pt x="134797" y="440702"/>
                  </a:lnTo>
                  <a:lnTo>
                    <a:pt x="22034" y="480885"/>
                  </a:lnTo>
                  <a:lnTo>
                    <a:pt x="0" y="511987"/>
                  </a:lnTo>
                  <a:lnTo>
                    <a:pt x="0" y="653275"/>
                  </a:lnTo>
                  <a:lnTo>
                    <a:pt x="22034" y="684390"/>
                  </a:lnTo>
                  <a:lnTo>
                    <a:pt x="134797" y="724560"/>
                  </a:lnTo>
                  <a:lnTo>
                    <a:pt x="165912" y="801039"/>
                  </a:lnTo>
                  <a:lnTo>
                    <a:pt x="114071" y="908621"/>
                  </a:lnTo>
                  <a:lnTo>
                    <a:pt x="111061" y="917930"/>
                  </a:lnTo>
                  <a:lnTo>
                    <a:pt x="110985" y="928230"/>
                  </a:lnTo>
                  <a:lnTo>
                    <a:pt x="114249" y="937234"/>
                  </a:lnTo>
                  <a:lnTo>
                    <a:pt x="220357" y="1044714"/>
                  </a:lnTo>
                  <a:lnTo>
                    <a:pt x="247332" y="1053642"/>
                  </a:lnTo>
                  <a:lnTo>
                    <a:pt x="256654" y="1051204"/>
                  </a:lnTo>
                  <a:lnTo>
                    <a:pt x="364236" y="999363"/>
                  </a:lnTo>
                  <a:lnTo>
                    <a:pt x="440702" y="1030465"/>
                  </a:lnTo>
                  <a:lnTo>
                    <a:pt x="480885" y="1143228"/>
                  </a:lnTo>
                  <a:lnTo>
                    <a:pt x="511987" y="1165263"/>
                  </a:lnTo>
                  <a:lnTo>
                    <a:pt x="653275" y="1165263"/>
                  </a:lnTo>
                  <a:lnTo>
                    <a:pt x="684377" y="1143228"/>
                  </a:lnTo>
                  <a:lnTo>
                    <a:pt x="699160" y="1101737"/>
                  </a:lnTo>
                  <a:lnTo>
                    <a:pt x="724560" y="1030465"/>
                  </a:lnTo>
                  <a:lnTo>
                    <a:pt x="801027" y="999363"/>
                  </a:lnTo>
                  <a:lnTo>
                    <a:pt x="908608" y="1051204"/>
                  </a:lnTo>
                  <a:lnTo>
                    <a:pt x="918476" y="1054379"/>
                  </a:lnTo>
                  <a:lnTo>
                    <a:pt x="928217" y="1054277"/>
                  </a:lnTo>
                  <a:lnTo>
                    <a:pt x="937234" y="1051013"/>
                  </a:lnTo>
                  <a:lnTo>
                    <a:pt x="944905" y="1044714"/>
                  </a:lnTo>
                  <a:lnTo>
                    <a:pt x="990257" y="999363"/>
                  </a:lnTo>
                  <a:lnTo>
                    <a:pt x="1007135" y="982484"/>
                  </a:lnTo>
                  <a:lnTo>
                    <a:pt x="1044714" y="944905"/>
                  </a:lnTo>
                  <a:lnTo>
                    <a:pt x="1050277" y="937044"/>
                  </a:lnTo>
                  <a:lnTo>
                    <a:pt x="1053299" y="927735"/>
                  </a:lnTo>
                  <a:lnTo>
                    <a:pt x="1053642" y="917930"/>
                  </a:lnTo>
                  <a:lnTo>
                    <a:pt x="1051191" y="908621"/>
                  </a:lnTo>
                  <a:lnTo>
                    <a:pt x="999350" y="801039"/>
                  </a:lnTo>
                  <a:lnTo>
                    <a:pt x="1030465" y="724560"/>
                  </a:lnTo>
                  <a:lnTo>
                    <a:pt x="1143228" y="684390"/>
                  </a:lnTo>
                  <a:lnTo>
                    <a:pt x="1152144" y="679335"/>
                  </a:lnTo>
                  <a:lnTo>
                    <a:pt x="1159116" y="672236"/>
                  </a:lnTo>
                  <a:lnTo>
                    <a:pt x="1163650" y="663422"/>
                  </a:lnTo>
                  <a:lnTo>
                    <a:pt x="1165263" y="6532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174566" y="3337606"/>
              <a:ext cx="5844434" cy="601345"/>
            </a:xfrm>
            <a:custGeom>
              <a:avLst/>
              <a:gdLst/>
              <a:ahLst/>
              <a:cxnLst/>
              <a:rect l="l" t="t" r="r" b="b"/>
              <a:pathLst>
                <a:path w="4872355" h="601345" extrusionOk="0">
                  <a:moveTo>
                    <a:pt x="4571428" y="0"/>
                  </a:moveTo>
                  <a:lnTo>
                    <a:pt x="300558" y="0"/>
                  </a:lnTo>
                  <a:lnTo>
                    <a:pt x="251804" y="3933"/>
                  </a:lnTo>
                  <a:lnTo>
                    <a:pt x="205555" y="15323"/>
                  </a:lnTo>
                  <a:lnTo>
                    <a:pt x="162430" y="33548"/>
                  </a:lnTo>
                  <a:lnTo>
                    <a:pt x="123048" y="57991"/>
                  </a:lnTo>
                  <a:lnTo>
                    <a:pt x="88028" y="88033"/>
                  </a:lnTo>
                  <a:lnTo>
                    <a:pt x="57987" y="123054"/>
                  </a:lnTo>
                  <a:lnTo>
                    <a:pt x="33546" y="162436"/>
                  </a:lnTo>
                  <a:lnTo>
                    <a:pt x="15321" y="205560"/>
                  </a:lnTo>
                  <a:lnTo>
                    <a:pt x="3933" y="251807"/>
                  </a:lnTo>
                  <a:lnTo>
                    <a:pt x="0" y="300558"/>
                  </a:lnTo>
                  <a:lnTo>
                    <a:pt x="3933" y="349312"/>
                  </a:lnTo>
                  <a:lnTo>
                    <a:pt x="15321" y="395562"/>
                  </a:lnTo>
                  <a:lnTo>
                    <a:pt x="33546" y="438688"/>
                  </a:lnTo>
                  <a:lnTo>
                    <a:pt x="57987" y="478071"/>
                  </a:lnTo>
                  <a:lnTo>
                    <a:pt x="88028" y="513094"/>
                  </a:lnTo>
                  <a:lnTo>
                    <a:pt x="123048" y="543136"/>
                  </a:lnTo>
                  <a:lnTo>
                    <a:pt x="162430" y="567580"/>
                  </a:lnTo>
                  <a:lnTo>
                    <a:pt x="205555" y="585805"/>
                  </a:lnTo>
                  <a:lnTo>
                    <a:pt x="251804" y="597195"/>
                  </a:lnTo>
                  <a:lnTo>
                    <a:pt x="300558" y="601129"/>
                  </a:lnTo>
                  <a:lnTo>
                    <a:pt x="4571428" y="601129"/>
                  </a:lnTo>
                  <a:lnTo>
                    <a:pt x="4620182" y="597195"/>
                  </a:lnTo>
                  <a:lnTo>
                    <a:pt x="4666432" y="585805"/>
                  </a:lnTo>
                  <a:lnTo>
                    <a:pt x="4709558" y="567580"/>
                  </a:lnTo>
                  <a:lnTo>
                    <a:pt x="4748942" y="543136"/>
                  </a:lnTo>
                  <a:lnTo>
                    <a:pt x="4783964" y="513094"/>
                  </a:lnTo>
                  <a:lnTo>
                    <a:pt x="4814006" y="478071"/>
                  </a:lnTo>
                  <a:lnTo>
                    <a:pt x="4838450" y="438688"/>
                  </a:lnTo>
                  <a:lnTo>
                    <a:pt x="4856676" y="395562"/>
                  </a:lnTo>
                  <a:lnTo>
                    <a:pt x="4868065" y="349312"/>
                  </a:lnTo>
                  <a:lnTo>
                    <a:pt x="4871999" y="300558"/>
                  </a:lnTo>
                  <a:lnTo>
                    <a:pt x="4868065" y="251807"/>
                  </a:lnTo>
                  <a:lnTo>
                    <a:pt x="4856676" y="205560"/>
                  </a:lnTo>
                  <a:lnTo>
                    <a:pt x="4838450" y="162436"/>
                  </a:lnTo>
                  <a:lnTo>
                    <a:pt x="4814006" y="123054"/>
                  </a:lnTo>
                  <a:lnTo>
                    <a:pt x="4783964" y="88033"/>
                  </a:lnTo>
                  <a:lnTo>
                    <a:pt x="4748942" y="57991"/>
                  </a:lnTo>
                  <a:lnTo>
                    <a:pt x="4709558" y="33548"/>
                  </a:lnTo>
                  <a:lnTo>
                    <a:pt x="4666432" y="15323"/>
                  </a:lnTo>
                  <a:lnTo>
                    <a:pt x="4620182" y="3933"/>
                  </a:lnTo>
                  <a:lnTo>
                    <a:pt x="4571428" y="0"/>
                  </a:lnTo>
                  <a:close/>
                </a:path>
              </a:pathLst>
            </a:custGeom>
            <a:solidFill>
              <a:srgbClr val="EF813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" name="Google Shape;78;p3"/>
          <p:cNvSpPr txBox="1"/>
          <p:nvPr/>
        </p:nvSpPr>
        <p:spPr>
          <a:xfrm>
            <a:off x="3843008" y="3429000"/>
            <a:ext cx="6035511" cy="41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fr-FR" sz="26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POSER, ENTRETENIR &amp; RÉHABILITER</a:t>
            </a:r>
            <a:endParaRPr sz="26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9" name="Google Shape;79;p3"/>
          <p:cNvSpPr txBox="1">
            <a:spLocks noGrp="1"/>
          </p:cNvSpPr>
          <p:nvPr>
            <p:ph type="sldNum" idx="12"/>
          </p:nvPr>
        </p:nvSpPr>
        <p:spPr>
          <a:xfrm>
            <a:off x="11458049" y="6357230"/>
            <a:ext cx="213359" cy="15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425" rIns="0" bIns="0" anchor="t" anchorCtr="0">
            <a:spAutoFit/>
          </a:bodyPr>
          <a:lstStyle/>
          <a:p>
            <a:pPr marL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r-FR"/>
              <a:t>3</a:t>
            </a:fld>
            <a:endParaRPr/>
          </a:p>
        </p:txBody>
      </p:sp>
      <p:sp>
        <p:nvSpPr>
          <p:cNvPr id="80" name="Google Shape;80;p3"/>
          <p:cNvSpPr txBox="1">
            <a:spLocks noGrp="1"/>
          </p:cNvSpPr>
          <p:nvPr>
            <p:ph type="ftr" idx="11"/>
          </p:nvPr>
        </p:nvSpPr>
        <p:spPr>
          <a:xfrm>
            <a:off x="529084" y="6375364"/>
            <a:ext cx="6035511" cy="12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07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CONSTRUCTEUR DE RÉSEAUX DE CANALISATIONS - RESSOURCES PEDAGOGIQUES – JUIN 2023</a:t>
            </a:r>
            <a:endParaRPr/>
          </a:p>
        </p:txBody>
      </p:sp>
      <p:pic>
        <p:nvPicPr>
          <p:cNvPr id="81" name="Google Shape;81;p3" descr="Une image contenant logo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198" y="551545"/>
            <a:ext cx="984246" cy="984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1480444" y="598134"/>
            <a:ext cx="9543156" cy="589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9525" rIns="0" bIns="0" anchor="t" anchorCtr="0">
            <a:spAutoFit/>
          </a:bodyPr>
          <a:lstStyle/>
          <a:p>
            <a:pPr marL="12700" marR="5080" lvl="0" indent="0" algn="l" rtl="0">
              <a:lnSpc>
                <a:spcPct val="113225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sz="3100">
                <a:solidFill>
                  <a:srgbClr val="214D8C"/>
                </a:solidFill>
                <a:latin typeface="Arial"/>
                <a:ea typeface="Arial"/>
                <a:cs typeface="Arial"/>
                <a:sym typeface="Arial"/>
              </a:rPr>
              <a:t>Les différentes étapes du cycle de l’eau</a:t>
            </a:r>
            <a:endParaRPr sz="3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7"/>
          <p:cNvSpPr txBox="1"/>
          <p:nvPr/>
        </p:nvSpPr>
        <p:spPr>
          <a:xfrm>
            <a:off x="10654512" y="479675"/>
            <a:ext cx="1015365" cy="2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500" b="1" i="0" u="none" strike="noStrike" cap="none">
                <a:solidFill>
                  <a:srgbClr val="214D8C"/>
                </a:solidFill>
                <a:latin typeface="Roboto"/>
                <a:ea typeface="Roboto"/>
                <a:cs typeface="Roboto"/>
                <a:sym typeface="Roboto"/>
              </a:rPr>
              <a:t>LE MÉTIER</a:t>
            </a:r>
            <a:endParaRPr sz="15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" name="Google Shape;88;p17"/>
          <p:cNvSpPr txBox="1"/>
          <p:nvPr/>
        </p:nvSpPr>
        <p:spPr>
          <a:xfrm>
            <a:off x="3843008" y="3429000"/>
            <a:ext cx="6035511" cy="41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fr-FR" sz="26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POSER, ENTRETENIR &amp; RÉHABILITER</a:t>
            </a:r>
            <a:endParaRPr sz="26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9" name="Google Shape;89;p17"/>
          <p:cNvSpPr txBox="1">
            <a:spLocks noGrp="1"/>
          </p:cNvSpPr>
          <p:nvPr>
            <p:ph type="sldNum" idx="12"/>
          </p:nvPr>
        </p:nvSpPr>
        <p:spPr>
          <a:xfrm>
            <a:off x="11458049" y="6357230"/>
            <a:ext cx="213359" cy="15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425" rIns="0" bIns="0" anchor="t" anchorCtr="0">
            <a:spAutoFit/>
          </a:bodyPr>
          <a:lstStyle/>
          <a:p>
            <a:pPr marL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r-FR"/>
              <a:t>4</a:t>
            </a:fld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ftr" idx="11"/>
          </p:nvPr>
        </p:nvSpPr>
        <p:spPr>
          <a:xfrm>
            <a:off x="529084" y="6375364"/>
            <a:ext cx="6035511" cy="12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07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CONSTRUCTEUR DE RÉSEAUX DE CANALISATIONS - RESSOURCES PEDAGOGIQUES – JUIN 2023</a:t>
            </a:r>
            <a:endParaRPr/>
          </a:p>
        </p:txBody>
      </p:sp>
      <p:pic>
        <p:nvPicPr>
          <p:cNvPr id="91" name="Google Shape;91;p17" descr="Une image contenant logo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198" y="551545"/>
            <a:ext cx="984246" cy="984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 descr="Une image contenant carte, capture d’écran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70698" y="1233790"/>
            <a:ext cx="8762647" cy="4928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/>
          <p:nvPr/>
        </p:nvSpPr>
        <p:spPr>
          <a:xfrm>
            <a:off x="6563106" y="1934997"/>
            <a:ext cx="5088890" cy="749935"/>
          </a:xfrm>
          <a:custGeom>
            <a:avLst/>
            <a:gdLst/>
            <a:ahLst/>
            <a:cxnLst/>
            <a:rect l="l" t="t" r="r" b="b"/>
            <a:pathLst>
              <a:path w="5088890" h="749935" extrusionOk="0">
                <a:moveTo>
                  <a:pt x="4944605" y="0"/>
                </a:moveTo>
                <a:lnTo>
                  <a:pt x="144005" y="0"/>
                </a:lnTo>
                <a:lnTo>
                  <a:pt x="98490" y="7340"/>
                </a:lnTo>
                <a:lnTo>
                  <a:pt x="58959" y="27782"/>
                </a:lnTo>
                <a:lnTo>
                  <a:pt x="27785" y="58954"/>
                </a:lnTo>
                <a:lnTo>
                  <a:pt x="7341" y="98485"/>
                </a:lnTo>
                <a:lnTo>
                  <a:pt x="0" y="144005"/>
                </a:lnTo>
                <a:lnTo>
                  <a:pt x="0" y="605332"/>
                </a:lnTo>
                <a:lnTo>
                  <a:pt x="7341" y="650852"/>
                </a:lnTo>
                <a:lnTo>
                  <a:pt x="27785" y="690383"/>
                </a:lnTo>
                <a:lnTo>
                  <a:pt x="58959" y="721555"/>
                </a:lnTo>
                <a:lnTo>
                  <a:pt x="98490" y="741997"/>
                </a:lnTo>
                <a:lnTo>
                  <a:pt x="144005" y="749338"/>
                </a:lnTo>
                <a:lnTo>
                  <a:pt x="4944605" y="749338"/>
                </a:lnTo>
                <a:lnTo>
                  <a:pt x="4990120" y="741997"/>
                </a:lnTo>
                <a:lnTo>
                  <a:pt x="5029651" y="721555"/>
                </a:lnTo>
                <a:lnTo>
                  <a:pt x="5060824" y="690383"/>
                </a:lnTo>
                <a:lnTo>
                  <a:pt x="5081268" y="650852"/>
                </a:lnTo>
                <a:lnTo>
                  <a:pt x="5088610" y="605332"/>
                </a:lnTo>
                <a:lnTo>
                  <a:pt x="5088610" y="144005"/>
                </a:lnTo>
                <a:lnTo>
                  <a:pt x="5081268" y="98485"/>
                </a:lnTo>
                <a:lnTo>
                  <a:pt x="5060824" y="58954"/>
                </a:lnTo>
                <a:lnTo>
                  <a:pt x="5029651" y="27782"/>
                </a:lnTo>
                <a:lnTo>
                  <a:pt x="4990120" y="7340"/>
                </a:lnTo>
                <a:lnTo>
                  <a:pt x="4944605" y="0"/>
                </a:lnTo>
                <a:close/>
              </a:path>
            </a:pathLst>
          </a:custGeom>
          <a:solidFill>
            <a:srgbClr val="00A4C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1493899" y="588096"/>
            <a:ext cx="9276770" cy="1128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9525" rIns="0" bIns="0" anchor="t" anchorCtr="0">
            <a:spAutoFit/>
          </a:bodyPr>
          <a:lstStyle/>
          <a:p>
            <a:pPr marL="12700" marR="5080" lvl="0" indent="0" algn="l" rtl="0">
              <a:lnSpc>
                <a:spcPct val="113225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sz="3100">
                <a:solidFill>
                  <a:srgbClr val="214D8C"/>
                </a:solidFill>
                <a:latin typeface="Arial"/>
                <a:ea typeface="Arial"/>
                <a:cs typeface="Arial"/>
                <a:sym typeface="Arial"/>
              </a:rPr>
              <a:t>Quelles sont les qualités d’un(e) constructeur(trice) de réseaux de canalisations ?</a:t>
            </a:r>
            <a:endParaRPr sz="3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4"/>
          <p:cNvSpPr txBox="1"/>
          <p:nvPr/>
        </p:nvSpPr>
        <p:spPr>
          <a:xfrm>
            <a:off x="6781179" y="2903709"/>
            <a:ext cx="4870818" cy="2964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250" rIns="0" bIns="0" anchor="t" anchorCtr="0">
            <a:spAutoFit/>
          </a:bodyPr>
          <a:lstStyle/>
          <a:p>
            <a:pPr marL="297816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380"/>
              </a:buClr>
              <a:buSzPts val="1600"/>
              <a:buFont typeface="Arial"/>
              <a:buChar char="•"/>
            </a:pPr>
            <a:r>
              <a:rPr lang="fr-FR" sz="1600" b="0" i="0" u="none" strike="noStrike" cap="none">
                <a:solidFill>
                  <a:srgbClr val="004380"/>
                </a:solidFill>
                <a:latin typeface="Open Sans"/>
                <a:ea typeface="Open Sans"/>
                <a:cs typeface="Open Sans"/>
                <a:sym typeface="Open Sans"/>
              </a:rPr>
              <a:t>Le(la) constructeur/trice de réseaux de canalisations est habile et rigoureux(se). </a:t>
            </a:r>
            <a:endParaRPr/>
          </a:p>
          <a:p>
            <a:pPr marL="297816" marR="0" lvl="0" indent="-1841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380"/>
              </a:buClr>
              <a:buSzPts val="1600"/>
              <a:buFont typeface="Arial"/>
              <a:buNone/>
            </a:pPr>
            <a:endParaRPr sz="1700" b="0" i="0" u="none" strike="noStrike" cap="none">
              <a:solidFill>
                <a:srgbClr val="214D8C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297816" marR="0" lvl="0" indent="-285750" algn="just" rtl="0">
              <a:lnSpc>
                <a:spcPct val="100000"/>
              </a:lnSpc>
              <a:spcBef>
                <a:spcPts val="285"/>
              </a:spcBef>
              <a:spcAft>
                <a:spcPts val="0"/>
              </a:spcAft>
              <a:buClr>
                <a:srgbClr val="004380"/>
              </a:buClr>
              <a:buSzPts val="1600"/>
              <a:buFont typeface="Arial"/>
              <a:buChar char="•"/>
            </a:pPr>
            <a:r>
              <a:rPr lang="fr-FR" sz="1600" b="0" i="0" u="none" strike="noStrike" cap="none">
                <a:solidFill>
                  <a:srgbClr val="004380"/>
                </a:solidFill>
                <a:latin typeface="Open Sans"/>
                <a:ea typeface="Open Sans"/>
                <a:cs typeface="Open Sans"/>
                <a:sym typeface="Open Sans"/>
              </a:rPr>
              <a:t>Autonome et polyvalent(e), il(elle) est sensible à l’impact environnemental de sa mission. </a:t>
            </a:r>
            <a:endParaRPr/>
          </a:p>
          <a:p>
            <a:pPr marL="297816" marR="0" lvl="0" indent="-184150" algn="just" rtl="0">
              <a:lnSpc>
                <a:spcPct val="100000"/>
              </a:lnSpc>
              <a:spcBef>
                <a:spcPts val="285"/>
              </a:spcBef>
              <a:spcAft>
                <a:spcPts val="0"/>
              </a:spcAft>
              <a:buClr>
                <a:srgbClr val="00438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43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97816" marR="0" lvl="0" indent="-285750" algn="just" rtl="0">
              <a:lnSpc>
                <a:spcPct val="100000"/>
              </a:lnSpc>
              <a:spcBef>
                <a:spcPts val="285"/>
              </a:spcBef>
              <a:spcAft>
                <a:spcPts val="0"/>
              </a:spcAft>
              <a:buClr>
                <a:srgbClr val="004380"/>
              </a:buClr>
              <a:buSzPts val="1600"/>
              <a:buFont typeface="Arial"/>
              <a:buChar char="•"/>
            </a:pPr>
            <a:r>
              <a:rPr lang="fr-FR" sz="1600" b="0" i="0" u="none" strike="noStrike" cap="none">
                <a:solidFill>
                  <a:srgbClr val="004380"/>
                </a:solidFill>
                <a:latin typeface="Open Sans"/>
                <a:ea typeface="Open Sans"/>
                <a:cs typeface="Open Sans"/>
                <a:sym typeface="Open Sans"/>
              </a:rPr>
              <a:t>Ce métier requiert aussi une grande minutie afin par exemple d’assurer un contrôle parfait de la pente des conduits.  </a:t>
            </a:r>
            <a:endParaRPr/>
          </a:p>
          <a:p>
            <a:pPr marL="297816" marR="0" lvl="0" indent="-184150" algn="just" rtl="0">
              <a:lnSpc>
                <a:spcPct val="100000"/>
              </a:lnSpc>
              <a:spcBef>
                <a:spcPts val="285"/>
              </a:spcBef>
              <a:spcAft>
                <a:spcPts val="0"/>
              </a:spcAft>
              <a:buClr>
                <a:srgbClr val="00438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43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97816" marR="0" lvl="0" indent="-184150" algn="l" rtl="0">
              <a:lnSpc>
                <a:spcPct val="100000"/>
              </a:lnSpc>
              <a:spcBef>
                <a:spcPts val="285"/>
              </a:spcBef>
              <a:spcAft>
                <a:spcPts val="0"/>
              </a:spcAft>
              <a:buClr>
                <a:srgbClr val="00438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438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" name="Google Shape;101;p4"/>
          <p:cNvSpPr txBox="1">
            <a:spLocks noGrp="1"/>
          </p:cNvSpPr>
          <p:nvPr>
            <p:ph type="sldNum" idx="12"/>
          </p:nvPr>
        </p:nvSpPr>
        <p:spPr>
          <a:xfrm>
            <a:off x="11458049" y="6357230"/>
            <a:ext cx="213359" cy="15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425" rIns="0" bIns="0" anchor="t" anchorCtr="0">
            <a:spAutoFit/>
          </a:bodyPr>
          <a:lstStyle/>
          <a:p>
            <a:pPr marL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r-FR"/>
              <a:t>5</a:t>
            </a:fld>
            <a:endParaRPr/>
          </a:p>
        </p:txBody>
      </p:sp>
      <p:sp>
        <p:nvSpPr>
          <p:cNvPr id="102" name="Google Shape;102;p4"/>
          <p:cNvSpPr txBox="1"/>
          <p:nvPr/>
        </p:nvSpPr>
        <p:spPr>
          <a:xfrm>
            <a:off x="10654512" y="479675"/>
            <a:ext cx="1015365" cy="2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500" b="1" i="0" u="none" strike="noStrike" cap="none">
                <a:solidFill>
                  <a:srgbClr val="214D8C"/>
                </a:solidFill>
                <a:latin typeface="Roboto"/>
                <a:ea typeface="Roboto"/>
                <a:cs typeface="Roboto"/>
                <a:sym typeface="Roboto"/>
              </a:rPr>
              <a:t>LE MÉTIER</a:t>
            </a:r>
            <a:endParaRPr sz="15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4"/>
          <p:cNvSpPr txBox="1"/>
          <p:nvPr/>
        </p:nvSpPr>
        <p:spPr>
          <a:xfrm>
            <a:off x="7232611" y="2088108"/>
            <a:ext cx="3905252" cy="443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Habile &amp; </a:t>
            </a:r>
            <a:r>
              <a:rPr lang="fr-FR" sz="2800" b="1" i="0" u="none" strike="noStrike" cap="non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Rigoureux(se)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4"/>
          <p:cNvSpPr txBox="1">
            <a:spLocks noGrp="1"/>
          </p:cNvSpPr>
          <p:nvPr>
            <p:ph type="ftr" idx="11"/>
          </p:nvPr>
        </p:nvSpPr>
        <p:spPr>
          <a:xfrm>
            <a:off x="529084" y="6375364"/>
            <a:ext cx="6035511" cy="12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07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CONSTRUCTEUR DE RÉSEAUX DE CANALISATIONS - RESSOURCES PEDAGOGIQUES – JUIN 2023</a:t>
            </a:r>
            <a:endParaRPr/>
          </a:p>
        </p:txBody>
      </p:sp>
      <p:pic>
        <p:nvPicPr>
          <p:cNvPr id="105" name="Google Shape;105;p4" descr="Une image contenant logo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198" y="551545"/>
            <a:ext cx="984246" cy="984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4" descr="Une image contenant plein air, arbre, sol, herb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5068" y="2135923"/>
            <a:ext cx="5503541" cy="3669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1493899" y="588096"/>
            <a:ext cx="6507101" cy="1128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9525" rIns="0" bIns="0" anchor="t" anchorCtr="0">
            <a:spAutoFit/>
          </a:bodyPr>
          <a:lstStyle/>
          <a:p>
            <a:pPr marL="12700" marR="5080" lvl="0" indent="0" algn="l" rtl="0">
              <a:lnSpc>
                <a:spcPct val="113225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sz="3100">
                <a:solidFill>
                  <a:srgbClr val="214D8C"/>
                </a:solidFill>
                <a:latin typeface="Arial"/>
                <a:ea typeface="Arial"/>
                <a:cs typeface="Arial"/>
                <a:sym typeface="Arial"/>
              </a:rPr>
              <a:t>Quelles sont les conditions d’exercice du métier ?</a:t>
            </a:r>
            <a:endParaRPr sz="3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5"/>
          <p:cNvSpPr txBox="1">
            <a:spLocks noGrp="1"/>
          </p:cNvSpPr>
          <p:nvPr>
            <p:ph type="sldNum" idx="12"/>
          </p:nvPr>
        </p:nvSpPr>
        <p:spPr>
          <a:xfrm>
            <a:off x="11458049" y="6357230"/>
            <a:ext cx="213359" cy="15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425" rIns="0" bIns="0" anchor="t" anchorCtr="0">
            <a:spAutoFit/>
          </a:bodyPr>
          <a:lstStyle/>
          <a:p>
            <a:pPr marL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r-FR"/>
              <a:t>6</a:t>
            </a:fld>
            <a:endParaRPr/>
          </a:p>
        </p:txBody>
      </p:sp>
      <p:sp>
        <p:nvSpPr>
          <p:cNvPr id="113" name="Google Shape;113;p5"/>
          <p:cNvSpPr txBox="1"/>
          <p:nvPr/>
        </p:nvSpPr>
        <p:spPr>
          <a:xfrm>
            <a:off x="6226097" y="1973866"/>
            <a:ext cx="5486399" cy="4296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250" rIns="0" bIns="0" anchor="t" anchorCtr="0">
            <a:spAutoFit/>
          </a:bodyPr>
          <a:lstStyle/>
          <a:p>
            <a:pPr marL="285750" marR="0" lvl="0" indent="-285750" algn="just" rtl="0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lang="fr-FR" sz="1600" b="0" i="0" u="none" strike="noStrike" cap="none">
                <a:solidFill>
                  <a:srgbClr val="214D8C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  </a:ext>
                </a:extLst>
              </a:rPr>
              <a:t>Le(la) constructeur(trice) de réseaux de canalisations peut exercer son métier dans des entreprises de Travaux Publics de toutes tailles (TPE, PME ou grands groupes ; sur des chantiers à la fois en zones rurales comme urbaines, en France comme à l’international. </a:t>
            </a:r>
            <a:endParaRPr/>
          </a:p>
          <a:p>
            <a:pPr marL="285750" marR="0" lvl="0" indent="-177800" algn="just" rtl="0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600" b="0" i="0" u="none" strike="noStrike" cap="none">
              <a:solidFill>
                <a:srgbClr val="214D8C"/>
              </a:solidFill>
              <a:latin typeface="Open Sans"/>
              <a:ea typeface="Open Sans"/>
              <a:cs typeface="Open Sans"/>
              <a:sym typeface="Open Sans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"/>
                </a:ext>
              </a:extLst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lang="fr-FR" sz="1600" b="0" i="0" u="none" strike="noStrike" cap="none">
                <a:solidFill>
                  <a:srgbClr val="214D8C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"/>
                  </a:ext>
                </a:extLst>
              </a:rPr>
              <a:t>Il(elle) exerce le plus souvent son métier sous la responsabilité et l’encadrement d’un(e) chef(fe) d’équipe ou de chantier.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214D8C"/>
              </a:solidFill>
              <a:latin typeface="Open Sans"/>
              <a:ea typeface="Open Sans"/>
              <a:cs typeface="Open Sans"/>
              <a:sym typeface="Open Sans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</a:ext>
              </a:extLst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lang="fr-FR" sz="1600" b="0" i="0" u="none" strike="noStrike" cap="none">
                <a:solidFill>
                  <a:srgbClr val="214D8C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4"/>
                  </a:ext>
                </a:extLst>
              </a:rPr>
              <a:t>Dans le cadre de ses chantiers et missions variées, </a:t>
            </a:r>
            <a:r>
              <a:rPr lang="fr-FR" sz="1600" b="0" i="0" u="none" strike="noStrike" cap="none">
                <a:solidFill>
                  <a:srgbClr val="214D8C"/>
                </a:solidFill>
                <a:latin typeface="Open Sans"/>
                <a:ea typeface="Open Sans"/>
                <a:cs typeface="Open Sans"/>
                <a:sym typeface="Open Sans"/>
              </a:rPr>
              <a:t>le(la) constructeur(trice) de réseaux de canalisations peut par exemple installer le </a:t>
            </a:r>
            <a:r>
              <a:rPr lang="fr-FR" sz="1600" b="0" i="0" u="none" strike="noStrike" cap="none">
                <a:solidFill>
                  <a:srgbClr val="214D8C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5"/>
                  </a:ext>
                </a:extLst>
              </a:rPr>
              <a:t>réseau d’assainissement</a:t>
            </a:r>
            <a:r>
              <a:rPr lang="fr-FR" sz="1600" b="0" i="0" u="none" strike="noStrike" cap="none">
                <a:solidFill>
                  <a:srgbClr val="214D8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fr-FR" sz="1600" b="0" i="0" u="none" strike="noStrike" cap="none">
                <a:solidFill>
                  <a:srgbClr val="214D8C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6"/>
                  </a:ext>
                </a:extLst>
              </a:rPr>
              <a:t>d’un quartier, d’un immeuble en centre-ville ou d’une zone commerciale.</a:t>
            </a:r>
            <a:endParaRPr/>
          </a:p>
          <a:p>
            <a:pPr marL="285750" marR="0" lvl="0" indent="-177800" algn="just" rtl="0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600" b="0" i="0" u="none" strike="noStrike" cap="none">
              <a:solidFill>
                <a:srgbClr val="214D8C"/>
              </a:solidFill>
              <a:latin typeface="Open Sans"/>
              <a:ea typeface="Open Sans"/>
              <a:cs typeface="Open Sans"/>
              <a:sym typeface="Open Sans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</a:ext>
              </a:extLst>
            </a:endParaRPr>
          </a:p>
        </p:txBody>
      </p:sp>
      <p:sp>
        <p:nvSpPr>
          <p:cNvPr id="114" name="Google Shape;114;p5"/>
          <p:cNvSpPr txBox="1"/>
          <p:nvPr/>
        </p:nvSpPr>
        <p:spPr>
          <a:xfrm>
            <a:off x="8715468" y="479675"/>
            <a:ext cx="2954655" cy="2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500" b="1" i="0" u="none" strike="noStrike" cap="none">
                <a:solidFill>
                  <a:srgbClr val="214D8C"/>
                </a:solidFill>
                <a:latin typeface="Roboto"/>
                <a:ea typeface="Roboto"/>
                <a:cs typeface="Roboto"/>
                <a:sym typeface="Roboto"/>
              </a:rPr>
              <a:t>L’ENVIRONNEMENT DE TRAVAIL</a:t>
            </a:r>
            <a:endParaRPr sz="15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5"/>
          <p:cNvSpPr txBox="1">
            <a:spLocks noGrp="1"/>
          </p:cNvSpPr>
          <p:nvPr>
            <p:ph type="ftr" idx="11"/>
          </p:nvPr>
        </p:nvSpPr>
        <p:spPr>
          <a:xfrm>
            <a:off x="529084" y="6375364"/>
            <a:ext cx="6035511" cy="12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07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CONSTRUCTEUR DE RÉSEAUX DE CANALISATIONS - RESSOURCES PEDAGOGIQUES – JUIN 2023</a:t>
            </a:r>
            <a:endParaRPr/>
          </a:p>
        </p:txBody>
      </p:sp>
      <p:pic>
        <p:nvPicPr>
          <p:cNvPr id="116" name="Google Shape;116;p5" descr="Une image contenant logo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198" y="551545"/>
            <a:ext cx="984246" cy="984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5" descr="Une image contenant personne, ciel, plein air, debout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084" y="2126777"/>
            <a:ext cx="5486400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>
            <a:spLocks noGrp="1"/>
          </p:cNvSpPr>
          <p:nvPr>
            <p:ph type="title"/>
          </p:nvPr>
        </p:nvSpPr>
        <p:spPr>
          <a:xfrm>
            <a:off x="1493899" y="588096"/>
            <a:ext cx="6507101" cy="1128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9525" rIns="0" bIns="0" anchor="t" anchorCtr="0">
            <a:spAutoFit/>
          </a:bodyPr>
          <a:lstStyle/>
          <a:p>
            <a:pPr marL="12700" marR="5080" lvl="0" indent="0" algn="l" rtl="0">
              <a:lnSpc>
                <a:spcPct val="113225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sz="3100">
                <a:solidFill>
                  <a:srgbClr val="214D8C"/>
                </a:solidFill>
                <a:latin typeface="Arial"/>
                <a:ea typeface="Arial"/>
                <a:cs typeface="Arial"/>
                <a:sym typeface="Arial"/>
              </a:rPr>
              <a:t>Quelles sont les possibilités d’évolutions dans ce métier  ?</a:t>
            </a:r>
            <a:endParaRPr sz="3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8"/>
          <p:cNvSpPr txBox="1">
            <a:spLocks noGrp="1"/>
          </p:cNvSpPr>
          <p:nvPr>
            <p:ph type="sldNum" idx="12"/>
          </p:nvPr>
        </p:nvSpPr>
        <p:spPr>
          <a:xfrm>
            <a:off x="11458049" y="6357230"/>
            <a:ext cx="213359" cy="15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425" rIns="0" bIns="0" anchor="t" anchorCtr="0">
            <a:spAutoFit/>
          </a:bodyPr>
          <a:lstStyle/>
          <a:p>
            <a:pPr marL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r-FR"/>
              <a:t>7</a:t>
            </a:fld>
            <a:endParaRPr/>
          </a:p>
        </p:txBody>
      </p:sp>
      <p:sp>
        <p:nvSpPr>
          <p:cNvPr id="124" name="Google Shape;124;p18"/>
          <p:cNvSpPr txBox="1"/>
          <p:nvPr/>
        </p:nvSpPr>
        <p:spPr>
          <a:xfrm>
            <a:off x="749570" y="2616362"/>
            <a:ext cx="5233414" cy="2911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250" rIns="0" bIns="0" anchor="t" anchorCtr="0">
            <a:spAutoFit/>
          </a:bodyPr>
          <a:lstStyle/>
          <a:p>
            <a:pPr marL="285750" marR="0" lvl="0" indent="-285750" algn="just" rtl="0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lang="fr-FR" sz="1600" b="0" i="0" u="none" strike="noStrike" cap="none">
                <a:solidFill>
                  <a:srgbClr val="214D8C"/>
                </a:solidFill>
                <a:latin typeface="Open Sans"/>
                <a:ea typeface="Open Sans"/>
                <a:cs typeface="Open Sans"/>
                <a:sym typeface="Open Sans"/>
              </a:rPr>
              <a:t>Le métier de constructeur(trice) de réseaux de canalisations ouvre la porte à de nombreuses possibilités d’évolutions professionnelles tout au long de la carrière, aussi bien en France qu’à l’international. </a:t>
            </a:r>
            <a:endParaRPr sz="1600" b="0" i="0" u="none" strike="noStrike" cap="none">
              <a:solidFill>
                <a:srgbClr val="214D8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marR="0" lvl="0" indent="-177800" algn="just" rtl="0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600" b="0" i="0" u="none" strike="noStrike" cap="none">
              <a:solidFill>
                <a:srgbClr val="214D8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lang="fr-FR" sz="1600" b="0" i="0" u="none" strike="noStrike" cap="none">
                <a:solidFill>
                  <a:srgbClr val="214D8C"/>
                </a:solidFill>
                <a:latin typeface="Open Sans"/>
                <a:ea typeface="Open Sans"/>
                <a:cs typeface="Open Sans"/>
                <a:sym typeface="Open Sans"/>
              </a:rPr>
              <a:t>Après plusieurs années d’expérience, le(la) constructeur(trice) de réseaux de canalisations peut évoluer vers des fonctions d’encadrement, comme chef(fe) d’équipe, chef(fe) de chantier, puis conducteur(trice) de travaux. </a:t>
            </a:r>
            <a:endParaRPr sz="1600" b="0" i="0" u="none" strike="noStrike" cap="none">
              <a:solidFill>
                <a:srgbClr val="214D8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5" name="Google Shape;125;p18"/>
          <p:cNvSpPr txBox="1"/>
          <p:nvPr/>
        </p:nvSpPr>
        <p:spPr>
          <a:xfrm>
            <a:off x="8715468" y="479675"/>
            <a:ext cx="2954655" cy="243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500" b="1" i="0" u="none" strike="noStrike" cap="none">
                <a:solidFill>
                  <a:srgbClr val="214D8C"/>
                </a:solidFill>
                <a:latin typeface="Roboto"/>
                <a:ea typeface="Roboto"/>
                <a:cs typeface="Roboto"/>
                <a:sym typeface="Roboto"/>
              </a:rPr>
              <a:t>LES PERSPECTIVES FUTURES </a:t>
            </a:r>
            <a:endParaRPr sz="15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6" name="Google Shape;126;p18"/>
          <p:cNvSpPr txBox="1">
            <a:spLocks noGrp="1"/>
          </p:cNvSpPr>
          <p:nvPr>
            <p:ph type="ftr" idx="11"/>
          </p:nvPr>
        </p:nvSpPr>
        <p:spPr>
          <a:xfrm>
            <a:off x="529084" y="6375364"/>
            <a:ext cx="6035511" cy="12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07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CONSTRUCTEUR DE RÉSEAUX DE CANALISATIONS - RESSOURCES PEDAGOGIQUES – JUIN 2023</a:t>
            </a:r>
            <a:endParaRPr/>
          </a:p>
        </p:txBody>
      </p:sp>
      <p:pic>
        <p:nvPicPr>
          <p:cNvPr id="127" name="Google Shape;127;p18" descr="Une image contenant logo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198" y="551545"/>
            <a:ext cx="984246" cy="984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 descr="Une image contenant Col bleu, vêtements de travail, tuyau, Casqu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64595" y="2744800"/>
            <a:ext cx="4643228" cy="309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"/>
          <p:cNvSpPr txBox="1">
            <a:spLocks noGrp="1"/>
          </p:cNvSpPr>
          <p:nvPr>
            <p:ph type="title"/>
          </p:nvPr>
        </p:nvSpPr>
        <p:spPr>
          <a:xfrm>
            <a:off x="1370316" y="740544"/>
            <a:ext cx="10542158" cy="589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9525" rIns="0" bIns="0" anchor="t" anchorCtr="0">
            <a:spAutoFit/>
          </a:bodyPr>
          <a:lstStyle/>
          <a:p>
            <a:pPr marL="12700" marR="5080" lvl="0" indent="0" algn="l" rtl="0">
              <a:lnSpc>
                <a:spcPct val="113225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sz="3100">
                <a:solidFill>
                  <a:srgbClr val="214D8C"/>
                </a:solidFill>
                <a:latin typeface="Arial"/>
                <a:ea typeface="Arial"/>
                <a:cs typeface="Arial"/>
                <a:sym typeface="Arial"/>
              </a:rPr>
              <a:t>Des professionnels recherchés partout sur le territoire </a:t>
            </a:r>
            <a:endParaRPr sz="3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6"/>
          <p:cNvSpPr txBox="1"/>
          <p:nvPr/>
        </p:nvSpPr>
        <p:spPr>
          <a:xfrm>
            <a:off x="2253199" y="2967536"/>
            <a:ext cx="2587279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fr-FR" sz="7200" b="1" i="0" u="none" strike="noStrike" cap="none">
                <a:solidFill>
                  <a:srgbClr val="214D8C"/>
                </a:solidFill>
                <a:latin typeface="Roboto Black"/>
                <a:ea typeface="Roboto Black"/>
                <a:cs typeface="Roboto Black"/>
                <a:sym typeface="Roboto Black"/>
              </a:rPr>
              <a:t>1 000</a:t>
            </a:r>
            <a:endParaRPr sz="7200" b="0" i="0" u="none" strike="noStrike" cap="none">
              <a:solidFill>
                <a:srgbClr val="000000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36" name="Google Shape;136;p6"/>
          <p:cNvSpPr/>
          <p:nvPr/>
        </p:nvSpPr>
        <p:spPr>
          <a:xfrm>
            <a:off x="6778231" y="1736797"/>
            <a:ext cx="4650105" cy="929714"/>
          </a:xfrm>
          <a:custGeom>
            <a:avLst/>
            <a:gdLst/>
            <a:ahLst/>
            <a:cxnLst/>
            <a:rect l="l" t="t" r="r" b="b"/>
            <a:pathLst>
              <a:path w="4650105" h="601344" extrusionOk="0">
                <a:moveTo>
                  <a:pt x="4349127" y="0"/>
                </a:moveTo>
                <a:lnTo>
                  <a:pt x="300558" y="0"/>
                </a:lnTo>
                <a:lnTo>
                  <a:pt x="251804" y="3933"/>
                </a:lnTo>
                <a:lnTo>
                  <a:pt x="205555" y="15323"/>
                </a:lnTo>
                <a:lnTo>
                  <a:pt x="162430" y="33548"/>
                </a:lnTo>
                <a:lnTo>
                  <a:pt x="123048" y="57991"/>
                </a:lnTo>
                <a:lnTo>
                  <a:pt x="88028" y="88033"/>
                </a:lnTo>
                <a:lnTo>
                  <a:pt x="57987" y="123054"/>
                </a:lnTo>
                <a:lnTo>
                  <a:pt x="33546" y="162436"/>
                </a:lnTo>
                <a:lnTo>
                  <a:pt x="15321" y="205560"/>
                </a:lnTo>
                <a:lnTo>
                  <a:pt x="3933" y="251807"/>
                </a:lnTo>
                <a:lnTo>
                  <a:pt x="0" y="300558"/>
                </a:lnTo>
                <a:lnTo>
                  <a:pt x="3933" y="349312"/>
                </a:lnTo>
                <a:lnTo>
                  <a:pt x="15321" y="395562"/>
                </a:lnTo>
                <a:lnTo>
                  <a:pt x="33546" y="438688"/>
                </a:lnTo>
                <a:lnTo>
                  <a:pt x="57987" y="478071"/>
                </a:lnTo>
                <a:lnTo>
                  <a:pt x="88028" y="513094"/>
                </a:lnTo>
                <a:lnTo>
                  <a:pt x="123048" y="543136"/>
                </a:lnTo>
                <a:lnTo>
                  <a:pt x="162430" y="567580"/>
                </a:lnTo>
                <a:lnTo>
                  <a:pt x="205555" y="585805"/>
                </a:lnTo>
                <a:lnTo>
                  <a:pt x="251804" y="597195"/>
                </a:lnTo>
                <a:lnTo>
                  <a:pt x="300558" y="601129"/>
                </a:lnTo>
                <a:lnTo>
                  <a:pt x="4349127" y="601129"/>
                </a:lnTo>
                <a:lnTo>
                  <a:pt x="4397882" y="597195"/>
                </a:lnTo>
                <a:lnTo>
                  <a:pt x="4444131" y="585805"/>
                </a:lnTo>
                <a:lnTo>
                  <a:pt x="4487257" y="567580"/>
                </a:lnTo>
                <a:lnTo>
                  <a:pt x="4526641" y="543136"/>
                </a:lnTo>
                <a:lnTo>
                  <a:pt x="4561663" y="513094"/>
                </a:lnTo>
                <a:lnTo>
                  <a:pt x="4591706" y="478071"/>
                </a:lnTo>
                <a:lnTo>
                  <a:pt x="4616149" y="438688"/>
                </a:lnTo>
                <a:lnTo>
                  <a:pt x="4634375" y="395562"/>
                </a:lnTo>
                <a:lnTo>
                  <a:pt x="4645764" y="349312"/>
                </a:lnTo>
                <a:lnTo>
                  <a:pt x="4649698" y="300558"/>
                </a:lnTo>
                <a:lnTo>
                  <a:pt x="4645764" y="251807"/>
                </a:lnTo>
                <a:lnTo>
                  <a:pt x="4634375" y="205560"/>
                </a:lnTo>
                <a:lnTo>
                  <a:pt x="4616149" y="162436"/>
                </a:lnTo>
                <a:lnTo>
                  <a:pt x="4591706" y="123054"/>
                </a:lnTo>
                <a:lnTo>
                  <a:pt x="4561663" y="88033"/>
                </a:lnTo>
                <a:lnTo>
                  <a:pt x="4526641" y="57991"/>
                </a:lnTo>
                <a:lnTo>
                  <a:pt x="4487257" y="33548"/>
                </a:lnTo>
                <a:lnTo>
                  <a:pt x="4444131" y="15323"/>
                </a:lnTo>
                <a:lnTo>
                  <a:pt x="4397882" y="3933"/>
                </a:lnTo>
                <a:lnTo>
                  <a:pt x="4349127" y="0"/>
                </a:lnTo>
                <a:close/>
              </a:path>
            </a:pathLst>
          </a:custGeom>
          <a:solidFill>
            <a:srgbClr val="EF813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6"/>
          <p:cNvSpPr txBox="1"/>
          <p:nvPr/>
        </p:nvSpPr>
        <p:spPr>
          <a:xfrm>
            <a:off x="6641395" y="1841299"/>
            <a:ext cx="4816654" cy="720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fr-FR" sz="23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8"/>
                  </a:ext>
                </a:extLst>
              </a:rPr>
              <a:t>DES PROFESSIONNELS</a:t>
            </a:r>
            <a:endParaRPr/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fr-FR" sz="23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  </a:ext>
                </a:extLst>
              </a:rPr>
              <a:t>RECHERCHÉES</a:t>
            </a:r>
            <a:endParaRPr sz="2300" b="1" i="0" u="none" strike="noStrike" cap="non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0"/>
                </a:ext>
              </a:extLst>
            </a:endParaRPr>
          </a:p>
        </p:txBody>
      </p:sp>
      <p:sp>
        <p:nvSpPr>
          <p:cNvPr id="138" name="Google Shape;138;p6"/>
          <p:cNvSpPr/>
          <p:nvPr/>
        </p:nvSpPr>
        <p:spPr>
          <a:xfrm>
            <a:off x="1475289" y="1725878"/>
            <a:ext cx="4650105" cy="929714"/>
          </a:xfrm>
          <a:custGeom>
            <a:avLst/>
            <a:gdLst/>
            <a:ahLst/>
            <a:cxnLst/>
            <a:rect l="l" t="t" r="r" b="b"/>
            <a:pathLst>
              <a:path w="4650105" h="601344" extrusionOk="0">
                <a:moveTo>
                  <a:pt x="4349127" y="0"/>
                </a:moveTo>
                <a:lnTo>
                  <a:pt x="300558" y="0"/>
                </a:lnTo>
                <a:lnTo>
                  <a:pt x="251804" y="3933"/>
                </a:lnTo>
                <a:lnTo>
                  <a:pt x="205555" y="15323"/>
                </a:lnTo>
                <a:lnTo>
                  <a:pt x="162430" y="33548"/>
                </a:lnTo>
                <a:lnTo>
                  <a:pt x="123048" y="57991"/>
                </a:lnTo>
                <a:lnTo>
                  <a:pt x="88028" y="88033"/>
                </a:lnTo>
                <a:lnTo>
                  <a:pt x="57987" y="123054"/>
                </a:lnTo>
                <a:lnTo>
                  <a:pt x="33546" y="162436"/>
                </a:lnTo>
                <a:lnTo>
                  <a:pt x="15321" y="205560"/>
                </a:lnTo>
                <a:lnTo>
                  <a:pt x="3933" y="251807"/>
                </a:lnTo>
                <a:lnTo>
                  <a:pt x="0" y="300558"/>
                </a:lnTo>
                <a:lnTo>
                  <a:pt x="3933" y="349312"/>
                </a:lnTo>
                <a:lnTo>
                  <a:pt x="15321" y="395562"/>
                </a:lnTo>
                <a:lnTo>
                  <a:pt x="33546" y="438688"/>
                </a:lnTo>
                <a:lnTo>
                  <a:pt x="57987" y="478071"/>
                </a:lnTo>
                <a:lnTo>
                  <a:pt x="88028" y="513094"/>
                </a:lnTo>
                <a:lnTo>
                  <a:pt x="123048" y="543136"/>
                </a:lnTo>
                <a:lnTo>
                  <a:pt x="162430" y="567580"/>
                </a:lnTo>
                <a:lnTo>
                  <a:pt x="205555" y="585805"/>
                </a:lnTo>
                <a:lnTo>
                  <a:pt x="251804" y="597195"/>
                </a:lnTo>
                <a:lnTo>
                  <a:pt x="300558" y="601129"/>
                </a:lnTo>
                <a:lnTo>
                  <a:pt x="4349127" y="601129"/>
                </a:lnTo>
                <a:lnTo>
                  <a:pt x="4397882" y="597195"/>
                </a:lnTo>
                <a:lnTo>
                  <a:pt x="4444131" y="585805"/>
                </a:lnTo>
                <a:lnTo>
                  <a:pt x="4487257" y="567580"/>
                </a:lnTo>
                <a:lnTo>
                  <a:pt x="4526641" y="543136"/>
                </a:lnTo>
                <a:lnTo>
                  <a:pt x="4561663" y="513094"/>
                </a:lnTo>
                <a:lnTo>
                  <a:pt x="4591706" y="478071"/>
                </a:lnTo>
                <a:lnTo>
                  <a:pt x="4616149" y="438688"/>
                </a:lnTo>
                <a:lnTo>
                  <a:pt x="4634375" y="395562"/>
                </a:lnTo>
                <a:lnTo>
                  <a:pt x="4645764" y="349312"/>
                </a:lnTo>
                <a:lnTo>
                  <a:pt x="4649698" y="300558"/>
                </a:lnTo>
                <a:lnTo>
                  <a:pt x="4645764" y="251807"/>
                </a:lnTo>
                <a:lnTo>
                  <a:pt x="4634375" y="205560"/>
                </a:lnTo>
                <a:lnTo>
                  <a:pt x="4616149" y="162436"/>
                </a:lnTo>
                <a:lnTo>
                  <a:pt x="4591706" y="123054"/>
                </a:lnTo>
                <a:lnTo>
                  <a:pt x="4561663" y="88033"/>
                </a:lnTo>
                <a:lnTo>
                  <a:pt x="4526641" y="57991"/>
                </a:lnTo>
                <a:lnTo>
                  <a:pt x="4487257" y="33548"/>
                </a:lnTo>
                <a:lnTo>
                  <a:pt x="4444131" y="15323"/>
                </a:lnTo>
                <a:lnTo>
                  <a:pt x="4397882" y="3933"/>
                </a:lnTo>
                <a:lnTo>
                  <a:pt x="4349127" y="0"/>
                </a:lnTo>
                <a:close/>
              </a:path>
            </a:pathLst>
          </a:custGeom>
          <a:solidFill>
            <a:srgbClr val="EF813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6"/>
          <p:cNvSpPr txBox="1"/>
          <p:nvPr/>
        </p:nvSpPr>
        <p:spPr>
          <a:xfrm>
            <a:off x="1758416" y="1833138"/>
            <a:ext cx="4257179" cy="720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fr-FR" sz="23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UN MAILLAGE D’ENTREPRISES</a:t>
            </a:r>
            <a:endParaRPr/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fr-FR" sz="23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SUR L’ENSEMBLE DU TERRITOIRE</a:t>
            </a:r>
            <a:endParaRPr/>
          </a:p>
        </p:txBody>
      </p:sp>
      <p:sp>
        <p:nvSpPr>
          <p:cNvPr id="140" name="Google Shape;140;p6"/>
          <p:cNvSpPr txBox="1"/>
          <p:nvPr/>
        </p:nvSpPr>
        <p:spPr>
          <a:xfrm>
            <a:off x="10139662" y="479675"/>
            <a:ext cx="1529715" cy="2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500" b="1" i="0" u="none" strike="noStrike" cap="none">
                <a:solidFill>
                  <a:srgbClr val="214D8C"/>
                </a:solidFill>
                <a:latin typeface="Roboto"/>
                <a:ea typeface="Roboto"/>
                <a:cs typeface="Roboto"/>
                <a:sym typeface="Roboto"/>
              </a:rPr>
              <a:t>LA PROFESSION</a:t>
            </a:r>
            <a:endParaRPr sz="15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1" name="Google Shape;141;p6"/>
          <p:cNvSpPr txBox="1">
            <a:spLocks noGrp="1"/>
          </p:cNvSpPr>
          <p:nvPr>
            <p:ph type="sldNum" idx="12"/>
          </p:nvPr>
        </p:nvSpPr>
        <p:spPr>
          <a:xfrm>
            <a:off x="11458049" y="6357230"/>
            <a:ext cx="213359" cy="15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425" rIns="0" bIns="0" anchor="t" anchorCtr="0">
            <a:spAutoFit/>
          </a:bodyPr>
          <a:lstStyle/>
          <a:p>
            <a:pPr marL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r-FR"/>
              <a:t>8</a:t>
            </a:fld>
            <a:endParaRPr/>
          </a:p>
        </p:txBody>
      </p:sp>
      <p:sp>
        <p:nvSpPr>
          <p:cNvPr id="142" name="Google Shape;142;p6"/>
          <p:cNvSpPr txBox="1">
            <a:spLocks noGrp="1"/>
          </p:cNvSpPr>
          <p:nvPr>
            <p:ph type="ftr" idx="11"/>
          </p:nvPr>
        </p:nvSpPr>
        <p:spPr>
          <a:xfrm>
            <a:off x="529084" y="6375364"/>
            <a:ext cx="6035511" cy="12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07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CONSTRUCTEUR DE RÉSEAUX DE CANALISATIONS - RESSOURCES PEDAGOGIQUES – JUIN 2023</a:t>
            </a:r>
            <a:endParaRPr/>
          </a:p>
        </p:txBody>
      </p:sp>
      <p:pic>
        <p:nvPicPr>
          <p:cNvPr id="143" name="Google Shape;143;p6" descr="Une image contenant logo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198" y="551545"/>
            <a:ext cx="984246" cy="98424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6"/>
          <p:cNvSpPr txBox="1"/>
          <p:nvPr/>
        </p:nvSpPr>
        <p:spPr>
          <a:xfrm>
            <a:off x="6886789" y="2967536"/>
            <a:ext cx="3205278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fr-FR" sz="7200" b="1" i="0" u="none" strike="noStrike" cap="none">
                <a:solidFill>
                  <a:srgbClr val="214D8C"/>
                </a:solidFill>
                <a:latin typeface="Roboto Black"/>
                <a:ea typeface="Roboto Black"/>
                <a:cs typeface="Roboto Black"/>
                <a:sym typeface="Roboto Black"/>
              </a:rPr>
              <a:t>35 000</a:t>
            </a:r>
            <a:endParaRPr sz="7200" b="0" i="0" u="none" strike="noStrike" cap="none">
              <a:solidFill>
                <a:srgbClr val="000000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45" name="Google Shape;145;p6"/>
          <p:cNvSpPr txBox="1"/>
          <p:nvPr/>
        </p:nvSpPr>
        <p:spPr>
          <a:xfrm>
            <a:off x="1154708" y="4190100"/>
            <a:ext cx="5129970" cy="149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067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rgbClr val="004380"/>
                </a:solidFill>
                <a:latin typeface="Open Sans"/>
                <a:ea typeface="Open Sans"/>
                <a:cs typeface="Open Sans"/>
                <a:sym typeface="Open Sans"/>
              </a:rPr>
              <a:t>Entreprises opèrent dans le secteur des canalisations et proposent chaque année des milliers d’emplois près de chez vous. </a:t>
            </a:r>
            <a:endParaRPr/>
          </a:p>
          <a:p>
            <a:pPr marL="12067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043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2067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rgbClr val="004380"/>
                </a:solidFill>
                <a:latin typeface="Open Sans"/>
                <a:ea typeface="Open Sans"/>
                <a:cs typeface="Open Sans"/>
                <a:sym typeface="Open Sans"/>
              </a:rPr>
              <a:t>Un univers technique et innovant, aux forts besoins de recrutement.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6"/>
          <p:cNvSpPr txBox="1"/>
          <p:nvPr/>
        </p:nvSpPr>
        <p:spPr>
          <a:xfrm>
            <a:off x="6778231" y="4131315"/>
            <a:ext cx="3842861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06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rgbClr val="004380"/>
                </a:solidFill>
                <a:latin typeface="Open Sans"/>
                <a:ea typeface="Open Sans"/>
                <a:cs typeface="Open Sans"/>
                <a:sym typeface="Open Sans"/>
              </a:rPr>
              <a:t>Salariés répartis partout</a:t>
            </a:r>
            <a:endParaRPr/>
          </a:p>
          <a:p>
            <a:pPr marL="1206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rgbClr val="004380"/>
                </a:solidFill>
                <a:latin typeface="Open Sans"/>
                <a:ea typeface="Open Sans"/>
                <a:cs typeface="Open Sans"/>
                <a:sym typeface="Open Sans"/>
              </a:rPr>
              <a:t>en France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6" descr="Images de Localisation – Téléchargement gratuit sur Freepi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71647" y="4457668"/>
            <a:ext cx="212907" cy="212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6" descr="Images de Localisation – Téléchargement gratuit sur Freepi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81208" y="4457667"/>
            <a:ext cx="212907" cy="212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6" descr="Images de Localisation – Téléchargement gratuit sur Freepi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84099" y="4417028"/>
            <a:ext cx="212907" cy="212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 descr="Images de Localisation – Téléchargement gratuit sur Freepi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71647" y="4191490"/>
            <a:ext cx="212907" cy="212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6" descr="Images de Localisation – Téléchargement gratuit sur Freepi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91612" y="4457667"/>
            <a:ext cx="212907" cy="212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6" descr="Images de Localisation – Téléchargement gratuit sur Freepi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32327" y="4823428"/>
            <a:ext cx="212907" cy="212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 descr="Images de Localisation – Téléchargement gratuit sur Freepi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21855" y="5082735"/>
            <a:ext cx="212907" cy="212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6" descr="Images de Localisation – Téléchargement gratuit sur Freepi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34762" y="5189188"/>
            <a:ext cx="212907" cy="212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6" descr="Images de Localisation – Téléchargement gratuit sur Freepi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32327" y="5549868"/>
            <a:ext cx="212907" cy="212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 descr="Images de Localisation – Téléchargement gratuit sur Freepi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46840" y="5641988"/>
            <a:ext cx="212907" cy="212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6" descr="Images de Localisation – Téléchargement gratuit sur Freepi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1215" y="5535534"/>
            <a:ext cx="212907" cy="212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6" descr="Images de Localisation – Téléchargement gratuit sur Freepi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4688" y="5613497"/>
            <a:ext cx="212907" cy="212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6" descr="Images de Localisation – Téléchargement gratuit sur Freepi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59526" y="4273674"/>
            <a:ext cx="212907" cy="212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6" descr="Images de Localisation – Téléchargement gratuit sur Freepi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79160" y="4363611"/>
            <a:ext cx="212907" cy="212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6" descr="Images de Localisation – Téléchargement gratuit sur Freepi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97845" y="4681953"/>
            <a:ext cx="212907" cy="212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6" descr="Images de Localisation – Téléchargement gratuit sur Freepi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50690" y="5103053"/>
            <a:ext cx="212907" cy="212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6" descr="Images de Localisation – Téléchargement gratuit sur Freepi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92067" y="4920758"/>
            <a:ext cx="212907" cy="212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6" descr="Images de Localisation – Téléchargement gratuit sur Freepi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63610" y="4587368"/>
            <a:ext cx="212907" cy="212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6" descr="Images de Localisation – Téléchargement gratuit sur Freepi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03733" y="4678161"/>
            <a:ext cx="212907" cy="2129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6" name="Google Shape;166;p6"/>
          <p:cNvGrpSpPr/>
          <p:nvPr/>
        </p:nvGrpSpPr>
        <p:grpSpPr>
          <a:xfrm>
            <a:off x="9283738" y="4192206"/>
            <a:ext cx="2115798" cy="1769142"/>
            <a:chOff x="9283738" y="4192206"/>
            <a:chExt cx="2115798" cy="1769142"/>
          </a:xfrm>
        </p:grpSpPr>
        <p:pic>
          <p:nvPicPr>
            <p:cNvPr id="167" name="Google Shape;167;p6" descr="Images de Localisation – Téléchargement gratuit sur Freepik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823007" y="5295641"/>
              <a:ext cx="212907" cy="2129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6" descr="Images de Localisation – Téléchargement gratuit sur Freepik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987206" y="5567843"/>
              <a:ext cx="212907" cy="2129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6" descr="Images de Localisation – Téléchargement gratuit sur Freepik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684771" y="5580510"/>
              <a:ext cx="212907" cy="2129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6" descr="Images de Localisation – Téléchargement gratuit sur Freepik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340136" y="5748441"/>
              <a:ext cx="212907" cy="2129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6" descr="Images de Localisation – Téléchargement gratuit sur Freepik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374177" y="4458384"/>
              <a:ext cx="212907" cy="2129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6" descr="Images de Localisation – Téléchargement gratuit sur Freepik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283738" y="4458383"/>
              <a:ext cx="212907" cy="2129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6" descr="Images de Localisation – Téléchargement gratuit sur Freepik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186629" y="4417744"/>
              <a:ext cx="212907" cy="2129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6" descr="Images de Localisation – Téléchargement gratuit sur Freepik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374177" y="4192206"/>
              <a:ext cx="212907" cy="2129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6" descr="Images de Localisation – Téléchargement gratuit sur Freepik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694142" y="4458383"/>
              <a:ext cx="212907" cy="2129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6" descr="Images de Localisation – Téléchargement gratuit sur Freepik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734857" y="4824144"/>
              <a:ext cx="212907" cy="2129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6" descr="Images de Localisation – Téléchargement gratuit sur Freepik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824385" y="5083451"/>
              <a:ext cx="212907" cy="2129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6" descr="Images de Localisation – Téléchargement gratuit sur Freepik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037292" y="5189904"/>
              <a:ext cx="212907" cy="2129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6" descr="Images de Localisation – Téléchargement gratuit sur Freepik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734857" y="5550584"/>
              <a:ext cx="212907" cy="2129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6" descr="Images de Localisation – Téléchargement gratuit sur Freepik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949370" y="5642704"/>
              <a:ext cx="212907" cy="2129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6" descr="Images de Localisation – Téléchargement gratuit sur Freepik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143745" y="5536250"/>
              <a:ext cx="212907" cy="2129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Google Shape;182;p6" descr="Images de Localisation – Téléchargement gratuit sur Freepik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507218" y="5614213"/>
              <a:ext cx="212907" cy="2129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6" descr="Images de Localisation – Téléchargement gratuit sur Freepik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062056" y="4274390"/>
              <a:ext cx="212907" cy="2129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6" descr="Images de Localisation – Téléchargement gratuit sur Freepik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881690" y="4364327"/>
              <a:ext cx="212907" cy="2129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6" descr="Images de Localisation – Téléchargement gratuit sur Freepik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700375" y="4682669"/>
              <a:ext cx="212907" cy="2129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6" descr="Images de Localisation – Téléchargement gratuit sur Freepik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453220" y="5103769"/>
              <a:ext cx="212907" cy="2129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p6" descr="Images de Localisation – Téléchargement gratuit sur Freepik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094597" y="4921474"/>
              <a:ext cx="212907" cy="2129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6" descr="Images de Localisation – Téléchargement gratuit sur Freepik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266140" y="4588084"/>
              <a:ext cx="212907" cy="2129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p6" descr="Images de Localisation – Téléchargement gratuit sur Freepik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006263" y="4678877"/>
              <a:ext cx="212907" cy="21290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0" name="Google Shape;190;p6" descr="Images de Localisation – Téléchargement gratuit sur Freepi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40135" y="3887097"/>
            <a:ext cx="212907" cy="212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6" descr="Images de Localisation – Téléchargement gratuit sur Freepi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37345" y="4134318"/>
            <a:ext cx="212907" cy="212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6" descr="Images de Localisation – Téléchargement gratuit sur Freepi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32530" y="5327577"/>
            <a:ext cx="212907" cy="2129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"/>
          <p:cNvSpPr txBox="1">
            <a:spLocks noGrp="1"/>
          </p:cNvSpPr>
          <p:nvPr>
            <p:ph type="title"/>
          </p:nvPr>
        </p:nvSpPr>
        <p:spPr>
          <a:xfrm>
            <a:off x="1493898" y="588096"/>
            <a:ext cx="9436371" cy="1128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9525" rIns="0" bIns="0" anchor="t" anchorCtr="0">
            <a:spAutoFit/>
          </a:bodyPr>
          <a:lstStyle/>
          <a:p>
            <a:pPr marL="12700" marR="5080" lvl="0" indent="0" algn="l" rtl="0">
              <a:lnSpc>
                <a:spcPct val="113225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sz="3100">
                <a:solidFill>
                  <a:srgbClr val="214D8C"/>
                </a:solidFill>
                <a:latin typeface="Arial"/>
                <a:ea typeface="Arial"/>
                <a:cs typeface="Arial"/>
                <a:sym typeface="Arial"/>
              </a:rPr>
              <a:t>Quelles formations pour devenir constructeur(trice) de réseaux de canalisations ?</a:t>
            </a:r>
            <a:endParaRPr sz="3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7"/>
          <p:cNvSpPr txBox="1"/>
          <p:nvPr/>
        </p:nvSpPr>
        <p:spPr>
          <a:xfrm>
            <a:off x="10207191" y="479675"/>
            <a:ext cx="1456055" cy="2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500" b="1" i="0" u="none" strike="noStrike" cap="none">
                <a:solidFill>
                  <a:srgbClr val="214D8C"/>
                </a:solidFill>
                <a:latin typeface="Roboto"/>
                <a:ea typeface="Roboto"/>
                <a:cs typeface="Roboto"/>
                <a:sym typeface="Roboto"/>
              </a:rPr>
              <a:t>LA FORMATION</a:t>
            </a:r>
            <a:endParaRPr sz="15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0" name="Google Shape;200;p7"/>
          <p:cNvSpPr txBox="1">
            <a:spLocks noGrp="1"/>
          </p:cNvSpPr>
          <p:nvPr>
            <p:ph type="sldNum" idx="12"/>
          </p:nvPr>
        </p:nvSpPr>
        <p:spPr>
          <a:xfrm>
            <a:off x="11458049" y="6357230"/>
            <a:ext cx="213359" cy="15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425" rIns="0" bIns="0" anchor="t" anchorCtr="0">
            <a:spAutoFit/>
          </a:bodyPr>
          <a:lstStyle/>
          <a:p>
            <a:pPr marL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r-FR"/>
              <a:t>9</a:t>
            </a:fld>
            <a:endParaRPr/>
          </a:p>
        </p:txBody>
      </p:sp>
      <p:sp>
        <p:nvSpPr>
          <p:cNvPr id="201" name="Google Shape;201;p7"/>
          <p:cNvSpPr txBox="1">
            <a:spLocks noGrp="1"/>
          </p:cNvSpPr>
          <p:nvPr>
            <p:ph type="ftr" idx="11"/>
          </p:nvPr>
        </p:nvSpPr>
        <p:spPr>
          <a:xfrm>
            <a:off x="529084" y="6375364"/>
            <a:ext cx="6035511" cy="12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07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CONSTRUCTEUR DE RÉSEAUX DE CANALISATIONS - RESSOURCES PEDAGOGIQUES – JUIN 2023</a:t>
            </a:r>
            <a:endParaRPr/>
          </a:p>
        </p:txBody>
      </p:sp>
      <p:pic>
        <p:nvPicPr>
          <p:cNvPr id="202" name="Google Shape;202;p7" descr="Une image contenant logo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198" y="551545"/>
            <a:ext cx="984246" cy="984246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7"/>
          <p:cNvSpPr txBox="1"/>
          <p:nvPr/>
        </p:nvSpPr>
        <p:spPr>
          <a:xfrm>
            <a:off x="1493897" y="2088349"/>
            <a:ext cx="9964151" cy="751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06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rgbClr val="004380"/>
                </a:solidFill>
                <a:latin typeface="Open Sans"/>
                <a:ea typeface="Open Sans"/>
                <a:cs typeface="Open Sans"/>
                <a:sym typeface="Open Sans"/>
              </a:rPr>
              <a:t>Vous êtes </a:t>
            </a:r>
            <a:r>
              <a:rPr lang="fr-FR" sz="1600" b="1" i="0" u="none" strike="noStrike" cap="none">
                <a:solidFill>
                  <a:srgbClr val="004380"/>
                </a:solidFill>
                <a:latin typeface="Open Sans"/>
                <a:ea typeface="Open Sans"/>
                <a:cs typeface="Open Sans"/>
                <a:sym typeface="Open Sans"/>
              </a:rPr>
              <a:t>au</a:t>
            </a:r>
            <a:r>
              <a:rPr lang="fr-FR" sz="1600" b="0" i="0" u="none" strike="noStrike" cap="none">
                <a:solidFill>
                  <a:srgbClr val="00438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fr-FR" sz="1600" b="1" i="0" u="none" strike="noStrike" cap="none">
                <a:solidFill>
                  <a:srgbClr val="004380"/>
                </a:solidFill>
                <a:latin typeface="Open Sans"/>
                <a:ea typeface="Open Sans"/>
                <a:cs typeface="Open Sans"/>
                <a:sym typeface="Open Sans"/>
              </a:rPr>
              <a:t>collège ou au lycée </a:t>
            </a:r>
            <a:r>
              <a:rPr lang="fr-FR" sz="1600" b="0" i="0" u="none" strike="noStrike" cap="none">
                <a:solidFill>
                  <a:srgbClr val="004380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  <a:endParaRPr/>
          </a:p>
          <a:p>
            <a:pPr marL="1206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043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206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rgbClr val="004380"/>
                </a:solidFill>
                <a:latin typeface="Open Sans"/>
                <a:ea typeface="Open Sans"/>
                <a:cs typeface="Open Sans"/>
                <a:sym typeface="Open Sans"/>
              </a:rPr>
              <a:t>Préparez un diplôme de l’Education nationale, du CAP au BTS en lycée professionnel ou par alternance :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7"/>
          <p:cNvSpPr/>
          <p:nvPr/>
        </p:nvSpPr>
        <p:spPr>
          <a:xfrm>
            <a:off x="1480445" y="3089096"/>
            <a:ext cx="3975134" cy="139220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EN 2 ANS APRÈS LE COLLÈGE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CAP Constructeur de réseaux de canalisations des Travaux Publics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/>
          </a:p>
        </p:txBody>
      </p:sp>
      <p:sp>
        <p:nvSpPr>
          <p:cNvPr id="205" name="Google Shape;205;p7"/>
          <p:cNvSpPr/>
          <p:nvPr/>
        </p:nvSpPr>
        <p:spPr>
          <a:xfrm>
            <a:off x="1493897" y="4642401"/>
            <a:ext cx="3975134" cy="1392206"/>
          </a:xfrm>
          <a:prstGeom prst="rect">
            <a:avLst/>
          </a:prstGeom>
          <a:solidFill>
            <a:srgbClr val="8CB3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EN 2 ANS APRÈS LE BACCALAURÉAT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BTS Travaux Publics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/>
          </a:p>
        </p:txBody>
      </p:sp>
      <p:sp>
        <p:nvSpPr>
          <p:cNvPr id="206" name="Google Shape;206;p7"/>
          <p:cNvSpPr/>
          <p:nvPr/>
        </p:nvSpPr>
        <p:spPr>
          <a:xfrm>
            <a:off x="5910819" y="3089096"/>
            <a:ext cx="3975134" cy="139220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EN 3 ANS APRÈS LE COLLÈGE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Bac Pro Travaux Publics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sng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/>
          </a:p>
        </p:txBody>
      </p:sp>
      <p:sp>
        <p:nvSpPr>
          <p:cNvPr id="207" name="Google Shape;207;p7"/>
          <p:cNvSpPr/>
          <p:nvPr/>
        </p:nvSpPr>
        <p:spPr>
          <a:xfrm>
            <a:off x="5910819" y="4642401"/>
            <a:ext cx="3975134" cy="1392206"/>
          </a:xfrm>
          <a:prstGeom prst="rect">
            <a:avLst/>
          </a:prstGeom>
          <a:solidFill>
            <a:srgbClr val="8CB3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EN 3 ANS APRÈS LE BACCALAURÉAT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BUT Génie civil – Construction Durable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F8132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886</Words>
  <Application>Microsoft Office PowerPoint</Application>
  <PresentationFormat>Grand écran</PresentationFormat>
  <Paragraphs>124</Paragraphs>
  <Slides>12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20" baseType="lpstr">
      <vt:lpstr>Roboto Condensed</vt:lpstr>
      <vt:lpstr>Roboto Medium</vt:lpstr>
      <vt:lpstr>Arial</vt:lpstr>
      <vt:lpstr>Calibri</vt:lpstr>
      <vt:lpstr>Roboto</vt:lpstr>
      <vt:lpstr>Roboto Black</vt:lpstr>
      <vt:lpstr>Open Sans</vt:lpstr>
      <vt:lpstr>Office Theme</vt:lpstr>
      <vt:lpstr>Présentation PowerPoint</vt:lpstr>
      <vt:lpstr>Qu’est-ce qu’un(e) constructeur(trice) de réseaux de canalisations ?</vt:lpstr>
      <vt:lpstr>Que fait un(e) constructeur(trice) de réseaux de canalisations ?</vt:lpstr>
      <vt:lpstr>Les différentes étapes du cycle de l’eau</vt:lpstr>
      <vt:lpstr>Quelles sont les qualités d’un(e) constructeur(trice) de réseaux de canalisations ?</vt:lpstr>
      <vt:lpstr>Quelles sont les conditions d’exercice du métier ?</vt:lpstr>
      <vt:lpstr>Quelles sont les possibilités d’évolutions dans ce métier  ?</vt:lpstr>
      <vt:lpstr>Des professionnels recherchés partout sur le territoire </vt:lpstr>
      <vt:lpstr>Quelles formations pour devenir constructeur(trice) de réseaux de canalisations ?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Marine BRECHAIRE</dc:creator>
  <cp:lastModifiedBy>Valentin TROUTIER</cp:lastModifiedBy>
  <cp:revision>3</cp:revision>
  <dcterms:created xsi:type="dcterms:W3CDTF">2022-05-19T15:28:47Z</dcterms:created>
  <dcterms:modified xsi:type="dcterms:W3CDTF">2023-12-05T16:16:55Z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2022-05-19T00:00:00Z</vt:filetime>
  </property>
  <property fmtid="{D5CDD505-2E9C-101B-9397-08002B2CF9AE}" pid="3" name="Creator">
    <vt:lpwstr>Adobe InDesign 17.2 (Macintosh)</vt:lpwstr>
  </property>
  <property fmtid="{D5CDD505-2E9C-101B-9397-08002B2CF9AE}" pid="4" name="LastSaved">
    <vt:filetime>2022-05-19T00:00:00Z</vt:filetime>
  </property>
</Properties>
</file>